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9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2" r:id="rId98"/>
  </p:sldIdLst>
  <p:sldSz cx="12192000" cy="6858000"/>
  <p:notesSz cx="12192000" cy="6858000"/>
  <p:embeddedFontLst>
    <p:embeddedFont>
      <p:font typeface="AWLDDB+Calibri" panose="020B0604020202020204"/>
      <p:regular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DUGJPL+Calibri" panose="020B0604020202020204"/>
      <p:regular r:id="rId109"/>
    </p:embeddedFont>
    <p:embeddedFont>
      <p:font typeface="ETSTEG+CambriaMath" panose="020B0604020202020204"/>
      <p:regular r:id="rId110"/>
    </p:embeddedFont>
    <p:embeddedFont>
      <p:font typeface="FANNHV+Calibri" panose="020B0604020202020204"/>
      <p:regular r:id="rId111"/>
    </p:embeddedFont>
    <p:embeddedFont>
      <p:font typeface="FLPPGK+Calibri-Bold" panose="020B0604020202020204"/>
      <p:regular r:id="rId112"/>
    </p:embeddedFont>
    <p:embeddedFont>
      <p:font typeface="HDPASI+Calibri" panose="020B0604020202020204"/>
      <p:regular r:id="rId113"/>
    </p:embeddedFont>
    <p:embeddedFont>
      <p:font typeface="HNIMEU+SegoeUI" panose="020B0604020202020204"/>
      <p:regular r:id="rId114"/>
    </p:embeddedFont>
    <p:embeddedFont>
      <p:font typeface="IBTSVV+Lato-Regular" panose="020B0604020202020204"/>
      <p:regular r:id="rId115"/>
    </p:embeddedFont>
    <p:embeddedFont>
      <p:font typeface="JMUJBV+SegoeUI" panose="020B0604020202020204"/>
      <p:regular r:id="rId116"/>
    </p:embeddedFont>
    <p:embeddedFont>
      <p:font typeface="KIONUC+Lato-Regular" panose="020B0604020202020204"/>
      <p:regular r:id="rId117"/>
    </p:embeddedFont>
    <p:embeddedFont>
      <p:font typeface="NNEVJL+Lato-Regular" panose="020B0604020202020204"/>
      <p:regular r:id="rId118"/>
    </p:embeddedFont>
    <p:embeddedFont>
      <p:font typeface="QLDBVH+ArialMT" panose="020B0604020202020204"/>
      <p:regular r:id="rId119"/>
    </p:embeddedFont>
    <p:embeddedFont>
      <p:font typeface="RHSDTG+Wingdings-Regular" panose="020B0604020202020204"/>
      <p:regular r:id="rId120"/>
    </p:embeddedFont>
    <p:embeddedFont>
      <p:font typeface="URLWDW+SegoeUI-Bold" panose="020B0604020202020204"/>
      <p:regular r:id="rId121"/>
    </p:embeddedFont>
    <p:embeddedFont>
      <p:font typeface="Wingdings 2" panose="05020102010507070707" pitchFamily="18" charset="2"/>
      <p:regular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18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3.fntdata"/><Relationship Id="rId16" Type="http://schemas.openxmlformats.org/officeDocument/2006/relationships/slide" Target="slides/slide14.xml"/><Relationship Id="rId107" Type="http://schemas.openxmlformats.org/officeDocument/2006/relationships/font" Target="fonts/font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3.fntdata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0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2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2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D52BF-AAA5-40D6-B979-32E1D29A39A1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0D68-B88B-41E5-9B6F-7A8EF79DE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7134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facebook.com/SoftUniCreative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creative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hyperlink" Target="https://www.facebook.com/SoftUniCreative" TargetMode="External"/><Relationship Id="rId4" Type="http://schemas.openxmlformats.org/officeDocument/2006/relationships/hyperlink" Target="https://softuni.bg/forum/categories/116/softuni-creative" TargetMode="External"/><Relationship Id="rId9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Bottom">
            <a:extLst>
              <a:ext uri="{FF2B5EF4-FFF2-40B4-BE49-F238E27FC236}">
                <a16:creationId xmlns:a16="http://schemas.microsoft.com/office/drawing/2014/main" id="{9EC496EE-DA87-439B-8D28-8C462B13B9FA}"/>
              </a:ext>
            </a:extLst>
          </p:cNvPr>
          <p:cNvSpPr/>
          <p:nvPr userDrawn="1"/>
        </p:nvSpPr>
        <p:spPr>
          <a:xfrm>
            <a:off x="2" y="6309000"/>
            <a:ext cx="12192000" cy="549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546EBCF9-4763-4F51-8175-3AFE31AE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64096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78BD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B78BD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Bottom">
            <a:extLst>
              <a:ext uri="{FF2B5EF4-FFF2-40B4-BE49-F238E27FC236}">
                <a16:creationId xmlns:a16="http://schemas.microsoft.com/office/drawing/2014/main" id="{03298BB0-7189-4A2D-9583-62FCD771C2F2}"/>
              </a:ext>
            </a:extLst>
          </p:cNvPr>
          <p:cNvSpPr/>
          <p:nvPr userDrawn="1"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8" name="SoftUni Creative Logo Bottom" descr="SoftUni Creative logo">
            <a:extLst>
              <a:ext uri="{FF2B5EF4-FFF2-40B4-BE49-F238E27FC236}">
                <a16:creationId xmlns:a16="http://schemas.microsoft.com/office/drawing/2014/main" id="{E545EC0A-C4AB-4BCD-83CD-CFC7D08BC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013" y="5039001"/>
            <a:ext cx="1138798" cy="1356382"/>
          </a:xfrm>
          <a:prstGeom prst="rect">
            <a:avLst/>
          </a:prstGeom>
        </p:spPr>
      </p:pic>
      <p:sp>
        <p:nvSpPr>
          <p:cNvPr id="24" name="Text Placeholder Right">
            <a:extLst>
              <a:ext uri="{FF2B5EF4-FFF2-40B4-BE49-F238E27FC236}">
                <a16:creationId xmlns:a16="http://schemas.microsoft.com/office/drawing/2014/main" id="{76CC9E26-E08B-42CD-80B5-8DC545E41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8" cy="4954222"/>
          </a:xfrm>
        </p:spPr>
        <p:txBody>
          <a:bodyPr/>
          <a:lstStyle>
            <a:lvl1pPr marL="363538" indent="-363538" latinLnBrk="0">
              <a:defRPr/>
            </a:lvl1pPr>
            <a:lvl2pPr marL="801688" indent="-350838" latinLnBrk="0">
              <a:defRPr/>
            </a:lvl2pPr>
            <a:lvl3pPr marL="1252538" indent="-350838" latinLnBrk="0">
              <a:defRPr/>
            </a:lvl3pPr>
            <a:lvl4pPr marL="1703388" indent="-363538" latinLnBrk="0">
              <a:defRPr/>
            </a:lvl4pPr>
            <a:lvl5pPr marL="2154238" indent="-363538" latinLnBrk="0"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Left">
            <a:extLst>
              <a:ext uri="{FF2B5EF4-FFF2-40B4-BE49-F238E27FC236}">
                <a16:creationId xmlns:a16="http://schemas.microsoft.com/office/drawing/2014/main" id="{FA233452-2A1F-4DFD-82BD-792A347E4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4222"/>
          </a:xfrm>
        </p:spPr>
        <p:txBody>
          <a:bodyPr/>
          <a:lstStyle>
            <a:lvl1pPr marL="363538" indent="-363538" latinLnBrk="0">
              <a:defRPr/>
            </a:lvl1pPr>
            <a:lvl2pPr marL="901700" indent="-363538" latinLnBrk="0">
              <a:defRPr/>
            </a:lvl2pPr>
            <a:lvl3pPr marL="1339850" indent="-350838" latinLnBrk="0">
              <a:defRPr/>
            </a:lvl3pPr>
            <a:lvl4pPr marL="1790700" indent="-350838" latinLnBrk="0">
              <a:defRPr/>
            </a:lvl4pPr>
            <a:lvl5pPr marL="2241550" indent="-361950" latinLnBrk="0"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Rectangle Top">
            <a:extLst>
              <a:ext uri="{FF2B5EF4-FFF2-40B4-BE49-F238E27FC236}">
                <a16:creationId xmlns:a16="http://schemas.microsoft.com/office/drawing/2014/main" id="{3B17CB6C-03ED-4E9B-8DA4-D99ED61955C5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9" name="SoftUni Creative Logo" descr="SoftUni Creative logo">
            <a:extLst>
              <a:ext uri="{FF2B5EF4-FFF2-40B4-BE49-F238E27FC236}">
                <a16:creationId xmlns:a16="http://schemas.microsoft.com/office/drawing/2014/main" id="{61D197F8-E6F2-4C6A-8690-1446612F00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27" name="Slide Title">
            <a:extLst>
              <a:ext uri="{FF2B5EF4-FFF2-40B4-BE49-F238E27FC236}">
                <a16:creationId xmlns:a16="http://schemas.microsoft.com/office/drawing/2014/main" id="{43FDB727-65CD-460C-B3F8-0DF8DC478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93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864024C6-E1CB-4BC9-9045-3F93C7BE4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Pens" descr="Pens">
            <a:extLst>
              <a:ext uri="{FF2B5EF4-FFF2-40B4-BE49-F238E27FC236}">
                <a16:creationId xmlns:a16="http://schemas.microsoft.com/office/drawing/2014/main" id="{80EE3BBF-BFC7-4AA8-A5B7-1C670CDA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7919" y="4826651"/>
            <a:ext cx="1572904" cy="1670449"/>
          </a:xfrm>
          <a:prstGeom prst="rect">
            <a:avLst/>
          </a:prstGeom>
        </p:spPr>
      </p:pic>
      <p:sp>
        <p:nvSpPr>
          <p:cNvPr id="17" name="Slide Body">
            <a:extLst>
              <a:ext uri="{FF2B5EF4-FFF2-40B4-BE49-F238E27FC236}">
                <a16:creationId xmlns:a16="http://schemas.microsoft.com/office/drawing/2014/main" id="{3904507A-EEC6-486F-B1A8-88AA20010D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1" y="1196124"/>
            <a:ext cx="11804826" cy="5509917"/>
          </a:xfrm>
        </p:spPr>
        <p:txBody>
          <a:bodyPr/>
          <a:lstStyle>
            <a:lvl1pPr marL="358775" indent="-358775" latinLnBrk="0">
              <a:defRPr/>
            </a:lvl1pPr>
            <a:lvl2pPr marL="804863" indent="-357188" latinLnBrk="0">
              <a:defRPr/>
            </a:lvl2pPr>
            <a:lvl3pPr marL="1252538" indent="-358775" latinLnBrk="0">
              <a:defRPr/>
            </a:lvl3pPr>
            <a:lvl4pPr marL="1700213" indent="-358775" latinLnBrk="0">
              <a:defRPr/>
            </a:lvl4pPr>
            <a:lvl5pPr marL="2154238" indent="-365125" latinLnBrk="0"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8" name="Rectangle Top">
            <a:extLst>
              <a:ext uri="{FF2B5EF4-FFF2-40B4-BE49-F238E27FC236}">
                <a16:creationId xmlns:a16="http://schemas.microsoft.com/office/drawing/2014/main" id="{F0E775DA-8F6C-47E9-A305-2BD6B79FC915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9" name="SoftUni Creative Logo" descr="SoftUni Creative logo">
            <a:extLst>
              <a:ext uri="{FF2B5EF4-FFF2-40B4-BE49-F238E27FC236}">
                <a16:creationId xmlns:a16="http://schemas.microsoft.com/office/drawing/2014/main" id="{57B2D524-5EB7-44E5-BEEF-3C618171A7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20" name="Slide Title">
            <a:extLst>
              <a:ext uri="{FF2B5EF4-FFF2-40B4-BE49-F238E27FC236}">
                <a16:creationId xmlns:a16="http://schemas.microsoft.com/office/drawing/2014/main" id="{C0634B9F-0013-4C96-BD73-AB00CF08FD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2678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Vect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A14FC303-85F6-4059-8331-33BDDF74F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Vector Graphics" descr="Vector graphics">
            <a:extLst>
              <a:ext uri="{FF2B5EF4-FFF2-40B4-BE49-F238E27FC236}">
                <a16:creationId xmlns:a16="http://schemas.microsoft.com/office/drawing/2014/main" id="{540E8429-0BD1-4873-8112-CC60B2D23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60586" y="4426108"/>
            <a:ext cx="2920237" cy="2024047"/>
          </a:xfrm>
          <a:prstGeom prst="rect">
            <a:avLst/>
          </a:prstGeom>
        </p:spPr>
      </p:pic>
      <p:sp>
        <p:nvSpPr>
          <p:cNvPr id="18" name="Slide Body">
            <a:extLst>
              <a:ext uri="{FF2B5EF4-FFF2-40B4-BE49-F238E27FC236}">
                <a16:creationId xmlns:a16="http://schemas.microsoft.com/office/drawing/2014/main" id="{4426AA47-77AD-4DD3-91E0-ACD489BBE3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1" y="1196124"/>
            <a:ext cx="11804826" cy="5509917"/>
          </a:xfrm>
        </p:spPr>
        <p:txBody>
          <a:bodyPr/>
          <a:lstStyle>
            <a:lvl1pPr marL="358775" indent="-358775" latinLnBrk="0">
              <a:defRPr/>
            </a:lvl1pPr>
            <a:lvl2pPr marL="804863" indent="-357188" latinLnBrk="0">
              <a:defRPr/>
            </a:lvl2pPr>
            <a:lvl3pPr marL="1252538" indent="-358775" latinLnBrk="0">
              <a:defRPr/>
            </a:lvl3pPr>
            <a:lvl4pPr marL="1700213" indent="-358775" latinLnBrk="0">
              <a:defRPr/>
            </a:lvl4pPr>
            <a:lvl5pPr marL="2154238" indent="-365125" latinLnBrk="0"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9" name="Rectangle Top">
            <a:extLst>
              <a:ext uri="{FF2B5EF4-FFF2-40B4-BE49-F238E27FC236}">
                <a16:creationId xmlns:a16="http://schemas.microsoft.com/office/drawing/2014/main" id="{B8D05798-0DC2-4DB7-86B0-1DC6C40174A2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SoftUni Creative Logo" descr="SoftUni Creative logo">
            <a:extLst>
              <a:ext uri="{FF2B5EF4-FFF2-40B4-BE49-F238E27FC236}">
                <a16:creationId xmlns:a16="http://schemas.microsoft.com/office/drawing/2014/main" id="{0C0A485F-04A1-4A73-8D1C-713AB43B18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22" name="Slide Title">
            <a:extLst>
              <a:ext uri="{FF2B5EF4-FFF2-40B4-BE49-F238E27FC236}">
                <a16:creationId xmlns:a16="http://schemas.microsoft.com/office/drawing/2014/main" id="{29AA1BD0-5619-4305-8B3A-4D98259FC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778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69F03303-83F3-43E5-BC93-EBEEE20B7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399000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Bottom">
            <a:extLst>
              <a:ext uri="{FF2B5EF4-FFF2-40B4-BE49-F238E27FC236}">
                <a16:creationId xmlns:a16="http://schemas.microsoft.com/office/drawing/2014/main" id="{0CDF537C-0FC0-40B2-BBF9-865C5932280A}"/>
              </a:ext>
            </a:extLst>
          </p:cNvPr>
          <p:cNvSpPr/>
          <p:nvPr userDrawn="1"/>
        </p:nvSpPr>
        <p:spPr>
          <a:xfrm>
            <a:off x="2" y="6721483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8" name="Picture Placeholder Left">
            <a:extLst>
              <a:ext uri="{FF2B5EF4-FFF2-40B4-BE49-F238E27FC236}">
                <a16:creationId xmlns:a16="http://schemas.microsoft.com/office/drawing/2014/main" id="{D7D90E27-17A9-4920-8B27-7684403E808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90405" y="1294117"/>
            <a:ext cx="3889373" cy="528920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9" name="Rectangle Image Second">
            <a:extLst>
              <a:ext uri="{FF2B5EF4-FFF2-40B4-BE49-F238E27FC236}">
                <a16:creationId xmlns:a16="http://schemas.microsoft.com/office/drawing/2014/main" id="{99CACA2E-A156-4CAC-A80C-F7CEA034BAC0}"/>
              </a:ext>
            </a:extLst>
          </p:cNvPr>
          <p:cNvSpPr/>
          <p:nvPr userDrawn="1"/>
        </p:nvSpPr>
        <p:spPr>
          <a:xfrm>
            <a:off x="4127777" y="168803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0" name="Rectangle Image First">
            <a:extLst>
              <a:ext uri="{FF2B5EF4-FFF2-40B4-BE49-F238E27FC236}">
                <a16:creationId xmlns:a16="http://schemas.microsoft.com/office/drawing/2014/main" id="{24EDB61D-6482-40AF-832B-9361D27F13C9}"/>
              </a:ext>
            </a:extLst>
          </p:cNvPr>
          <p:cNvSpPr/>
          <p:nvPr userDrawn="1"/>
        </p:nvSpPr>
        <p:spPr>
          <a:xfrm>
            <a:off x="4079775" y="1294113"/>
            <a:ext cx="48001" cy="52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Slide Body Text">
            <a:extLst>
              <a:ext uri="{FF2B5EF4-FFF2-40B4-BE49-F238E27FC236}">
                <a16:creationId xmlns:a16="http://schemas.microsoft.com/office/drawing/2014/main" id="{EB96ECB6-E27A-4430-9C2D-350898A91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1000" y="1288354"/>
            <a:ext cx="7480588" cy="5289206"/>
          </a:xfrm>
        </p:spPr>
        <p:txBody>
          <a:bodyPr/>
          <a:lstStyle>
            <a:lvl1pPr marL="456915" indent="-456915" algn="l" latinLnBrk="0">
              <a:buFont typeface="Wingdings" panose="05000000000000000000" pitchFamily="2" charset="2"/>
              <a:buChar char="§"/>
              <a:defRPr/>
            </a:lvl1pPr>
            <a:lvl2pPr marL="989981" indent="-380762" algn="l" latinLnBrk="0">
              <a:buFont typeface="Wingdings" panose="05000000000000000000" pitchFamily="2" charset="2"/>
              <a:buChar char="§"/>
              <a:defRPr/>
            </a:lvl2pPr>
            <a:lvl3pPr marL="1523048" indent="-304610" algn="l" latinLnBrk="0">
              <a:buFont typeface="Wingdings" panose="05000000000000000000" pitchFamily="2" charset="2"/>
              <a:buChar char="§"/>
              <a:defRPr/>
            </a:lvl3pPr>
            <a:lvl4pPr marL="2132267" indent="-304610" algn="l" latinLnBrk="0">
              <a:buFont typeface="Wingdings" panose="05000000000000000000" pitchFamily="2" charset="2"/>
              <a:buChar char="§"/>
              <a:defRPr/>
            </a:lvl4pPr>
            <a:lvl5pPr marL="2741485" indent="-304610" algn="l" latinLnBrk="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Top">
            <a:extLst>
              <a:ext uri="{FF2B5EF4-FFF2-40B4-BE49-F238E27FC236}">
                <a16:creationId xmlns:a16="http://schemas.microsoft.com/office/drawing/2014/main" id="{5CFBAE37-DFE8-454E-AEF3-C7D1EB4A8B70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4" name="SoftUni Creative Logo" descr="SoftUni Creative logo">
            <a:extLst>
              <a:ext uri="{FF2B5EF4-FFF2-40B4-BE49-F238E27FC236}">
                <a16:creationId xmlns:a16="http://schemas.microsoft.com/office/drawing/2014/main" id="{3F959688-DCEA-4C19-A679-C90EF6402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33" name="Slide Title">
            <a:extLst>
              <a:ext uri="{FF2B5EF4-FFF2-40B4-BE49-F238E27FC236}">
                <a16:creationId xmlns:a16="http://schemas.microsoft.com/office/drawing/2014/main" id="{42CDBC3C-8FEB-4F29-B122-D45611E46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2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Bottom">
            <a:extLst>
              <a:ext uri="{FF2B5EF4-FFF2-40B4-BE49-F238E27FC236}">
                <a16:creationId xmlns:a16="http://schemas.microsoft.com/office/drawing/2014/main" id="{7D56B45A-BD35-4C46-A58A-BA08210EBE08}"/>
              </a:ext>
            </a:extLst>
          </p:cNvPr>
          <p:cNvSpPr/>
          <p:nvPr userDrawn="1"/>
        </p:nvSpPr>
        <p:spPr>
          <a:xfrm>
            <a:off x="0" y="6482081"/>
            <a:ext cx="12192000" cy="3822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4" name="Rectangle Bottom Copyright">
            <a:extLst>
              <a:ext uri="{FF2B5EF4-FFF2-40B4-BE49-F238E27FC236}">
                <a16:creationId xmlns:a16="http://schemas.microsoft.com/office/drawing/2014/main" id="{8A3961BE-E60B-4A2E-BC65-744F30D6BFD6}"/>
              </a:ext>
            </a:extLst>
          </p:cNvPr>
          <p:cNvSpPr/>
          <p:nvPr userDrawn="1"/>
        </p:nvSpPr>
        <p:spPr>
          <a:xfrm>
            <a:off x="111000" y="6511405"/>
            <a:ext cx="11970000" cy="3127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Creative –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SoftUni Mascot" descr="SoftUni mascot with open hand">
            <a:extLst>
              <a:ext uri="{FF2B5EF4-FFF2-40B4-BE49-F238E27FC236}">
                <a16:creationId xmlns:a16="http://schemas.microsoft.com/office/drawing/2014/main" id="{606D715F-41F5-4CCC-99D2-7B1B350FCC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00" y="2222932"/>
            <a:ext cx="3575905" cy="4148680"/>
          </a:xfrm>
          <a:prstGeom prst="rect">
            <a:avLst/>
          </a:prstGeom>
        </p:spPr>
      </p:pic>
      <p:grpSp>
        <p:nvGrpSpPr>
          <p:cNvPr id="57" name="Group SoftUni Brands">
            <a:extLst>
              <a:ext uri="{FF2B5EF4-FFF2-40B4-BE49-F238E27FC236}">
                <a16:creationId xmlns:a16="http://schemas.microsoft.com/office/drawing/2014/main" id="{EAA34B1E-2D4B-4146-BCD5-3895D4B1D320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58" name="Picture SoftUni Kids Logo" descr="SoftUni Kids logo">
              <a:extLst>
                <a:ext uri="{FF2B5EF4-FFF2-40B4-BE49-F238E27FC236}">
                  <a16:creationId xmlns:a16="http://schemas.microsoft.com/office/drawing/2014/main" id="{59722655-D546-41DC-BF2C-4C64D75E57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59" name="Picture SoftUni Foundation Logo" descr="SoftUni Foundation logo">
              <a:extLst>
                <a:ext uri="{FF2B5EF4-FFF2-40B4-BE49-F238E27FC236}">
                  <a16:creationId xmlns:a16="http://schemas.microsoft.com/office/drawing/2014/main" id="{F7EB88B4-D6DD-4C0A-AF75-7F36D4F65C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60" name="Picture SoftUni Digital Logo" descr="SoftUni Digital logo">
              <a:extLst>
                <a:ext uri="{FF2B5EF4-FFF2-40B4-BE49-F238E27FC236}">
                  <a16:creationId xmlns:a16="http://schemas.microsoft.com/office/drawing/2014/main" id="{D5FD9E67-6DCD-4B91-8703-3BB658AEC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61" name="Picture SoftUni Creative Logo" descr="SoftUni Creative logo">
              <a:extLst>
                <a:ext uri="{FF2B5EF4-FFF2-40B4-BE49-F238E27FC236}">
                  <a16:creationId xmlns:a16="http://schemas.microsoft.com/office/drawing/2014/main" id="{9FA8B407-A6FC-45FF-B31C-803071F19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3913" y="3777723"/>
              <a:ext cx="1166400" cy="1386397"/>
            </a:xfrm>
            <a:prstGeom prst="rect">
              <a:avLst/>
            </a:prstGeom>
          </p:spPr>
        </p:pic>
        <p:pic>
          <p:nvPicPr>
            <p:cNvPr id="62" name="Picture SoftUni Svetlina Logo" descr="SoftUni Svetlina logo">
              <a:extLst>
                <a:ext uri="{FF2B5EF4-FFF2-40B4-BE49-F238E27FC236}">
                  <a16:creationId xmlns:a16="http://schemas.microsoft.com/office/drawing/2014/main" id="{BD776688-85D9-4EBA-97E9-A23CF25D55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63" name="Picture Software University Logo" descr="Software University logo">
              <a:extLst>
                <a:ext uri="{FF2B5EF4-FFF2-40B4-BE49-F238E27FC236}">
                  <a16:creationId xmlns:a16="http://schemas.microsoft.com/office/drawing/2014/main" id="{1D41276D-E493-458E-AAE2-638AB00CEA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64" name="Straight Connector 6">
              <a:extLst>
                <a:ext uri="{FF2B5EF4-FFF2-40B4-BE49-F238E27FC236}">
                  <a16:creationId xmlns:a16="http://schemas.microsoft.com/office/drawing/2014/main" id="{E9C4AFFB-2AAE-4317-AB7F-AD168814AF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">
              <a:extLst>
                <a:ext uri="{FF2B5EF4-FFF2-40B4-BE49-F238E27FC236}">
                  <a16:creationId xmlns:a16="http://schemas.microsoft.com/office/drawing/2014/main" id="{3F5DBF5D-9BEA-46F3-B84D-41C4B389BE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4">
              <a:extLst>
                <a:ext uri="{FF2B5EF4-FFF2-40B4-BE49-F238E27FC236}">
                  <a16:creationId xmlns:a16="http://schemas.microsoft.com/office/drawing/2014/main" id="{9829A436-0DAF-4FB9-AAEB-51835448E178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">
              <a:extLst>
                <a:ext uri="{FF2B5EF4-FFF2-40B4-BE49-F238E27FC236}">
                  <a16:creationId xmlns:a16="http://schemas.microsoft.com/office/drawing/2014/main" id="{0A7A0C3D-6E79-47EB-B8E4-B000C890E68C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">
              <a:extLst>
                <a:ext uri="{FF2B5EF4-FFF2-40B4-BE49-F238E27FC236}">
                  <a16:creationId xmlns:a16="http://schemas.microsoft.com/office/drawing/2014/main" id="{8C5ABBFB-6AE9-4178-AC20-0C67674E50DA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1">
              <a:extLst>
                <a:ext uri="{FF2B5EF4-FFF2-40B4-BE49-F238E27FC236}">
                  <a16:creationId xmlns:a16="http://schemas.microsoft.com/office/drawing/2014/main" id="{C1C79741-6DDB-4939-A3E7-76CF7B898652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Horizontal">
              <a:extLst>
                <a:ext uri="{FF2B5EF4-FFF2-40B4-BE49-F238E27FC236}">
                  <a16:creationId xmlns:a16="http://schemas.microsoft.com/office/drawing/2014/main" id="{DFD40E48-96B0-40D8-B61F-EAD270F0E0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0">
              <a:extLst>
                <a:ext uri="{FF2B5EF4-FFF2-40B4-BE49-F238E27FC236}">
                  <a16:creationId xmlns:a16="http://schemas.microsoft.com/office/drawing/2014/main" id="{F0A17BBF-DBEE-476C-85B0-8EE44D1B0CFE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SoftUni Logo" descr="SoftUni logo">
              <a:extLst>
                <a:ext uri="{FF2B5EF4-FFF2-40B4-BE49-F238E27FC236}">
                  <a16:creationId xmlns:a16="http://schemas.microsoft.com/office/drawing/2014/main" id="{A5121618-1CE7-4E03-9B86-F23B2E5DA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39" name="SoftUni Creative Logo" descr="SoftUni Creative logo">
            <a:extLst>
              <a:ext uri="{FF2B5EF4-FFF2-40B4-BE49-F238E27FC236}">
                <a16:creationId xmlns:a16="http://schemas.microsoft.com/office/drawing/2014/main" id="{1187BB66-A60B-40A8-936D-B60EB2A717C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2731" y="230289"/>
            <a:ext cx="2033761" cy="655510"/>
          </a:xfrm>
          <a:prstGeom prst="rect">
            <a:avLst/>
          </a:prstGeom>
        </p:spPr>
      </p:pic>
      <p:sp>
        <p:nvSpPr>
          <p:cNvPr id="73" name="Slide Title">
            <a:extLst>
              <a:ext uri="{FF2B5EF4-FFF2-40B4-BE49-F238E27FC236}">
                <a16:creationId xmlns:a16="http://schemas.microsoft.com/office/drawing/2014/main" id="{2829C13A-3735-4CCC-A2F5-486337CB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0A76307C-8457-4077-AA5E-6026653C1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Body Conten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633589" cy="5496127"/>
          </a:xfrm>
        </p:spPr>
        <p:txBody>
          <a:bodyPr wrap="square">
            <a:noAutofit/>
          </a:bodyPr>
          <a:lstStyle>
            <a:lvl1pPr latinLnBrk="0">
              <a:spcBef>
                <a:spcPts val="1800"/>
              </a:spcBef>
              <a:buClr>
                <a:schemeClr val="tx1"/>
              </a:buClr>
              <a:defRPr sz="3400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3598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dirty="0"/>
              <a:t>SoftUni Creative – High-Quality Education, Profession and Job for Designers</a:t>
            </a:r>
          </a:p>
          <a:p>
            <a:pPr lvl="1"/>
            <a:r>
              <a:rPr lang="en-US" sz="3200" noProof="1">
                <a:hlinkClick r:id="rId2"/>
              </a:rPr>
              <a:t>creative.softuni.bg</a:t>
            </a:r>
            <a:endParaRPr lang="en-US" sz="3200" noProof="1"/>
          </a:p>
          <a:p>
            <a:r>
              <a:rPr lang="en-US" dirty="0"/>
              <a:t>SoftUni Creative @ Facebook</a:t>
            </a:r>
          </a:p>
          <a:p>
            <a:pPr lvl="1"/>
            <a:r>
              <a:rPr lang="en-US" sz="3200" noProof="1">
                <a:hlinkClick r:id="rId3"/>
              </a:rPr>
              <a:t>facebook.com/SoftUniCreative</a:t>
            </a:r>
            <a:endParaRPr lang="en-US" sz="3200" noProof="1"/>
          </a:p>
          <a:p>
            <a:r>
              <a:rPr lang="en-US" dirty="0"/>
              <a:t>SoftUni Creative Forums</a:t>
            </a:r>
          </a:p>
          <a:p>
            <a:pPr lvl="1"/>
            <a:r>
              <a:rPr lang="en-US" sz="3100" noProof="1">
                <a:hlinkClick r:id="rId4"/>
              </a:rPr>
              <a:t>softuni.bg/forum/categories/116/softuni-creative</a:t>
            </a:r>
            <a:endParaRPr lang="en-US" sz="3100" noProof="1"/>
          </a:p>
        </p:txBody>
      </p:sp>
      <p:pic>
        <p:nvPicPr>
          <p:cNvPr id="14" name="Facebook Logo" descr="Facebook logo">
            <a:hlinkClick r:id="rId5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06000" y="3184263"/>
            <a:ext cx="1460117" cy="145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Forums" descr="Forums icon">
            <a:hlinkClick r:id="rId4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124" y="4554000"/>
            <a:ext cx="1731876" cy="1731426"/>
          </a:xfrm>
          <a:prstGeom prst="rect">
            <a:avLst/>
          </a:prstGeom>
        </p:spPr>
      </p:pic>
      <p:pic>
        <p:nvPicPr>
          <p:cNvPr id="10" name="SoftUni Creative Logo Vertical" descr="SoftUni Creative logo">
            <a:hlinkClick r:id="rId2"/>
            <a:extLst>
              <a:ext uri="{FF2B5EF4-FFF2-40B4-BE49-F238E27FC236}">
                <a16:creationId xmlns:a16="http://schemas.microsoft.com/office/drawing/2014/main" id="{B9224666-9314-4F13-9563-A88CCFB3ED2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9417" y="1480835"/>
            <a:ext cx="1411344" cy="1677540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C6B4FD60-3D18-44D5-97AE-D121BF9D00A4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SoftUni Creative Logo" descr="SoftUni Creative logo">
            <a:extLst>
              <a:ext uri="{FF2B5EF4-FFF2-40B4-BE49-F238E27FC236}">
                <a16:creationId xmlns:a16="http://schemas.microsoft.com/office/drawing/2014/main" id="{08B20620-327F-4DD3-B93B-C3850C3D93F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17" name="Slide Title">
            <a:extLst>
              <a:ext uri="{FF2B5EF4-FFF2-40B4-BE49-F238E27FC236}">
                <a16:creationId xmlns:a16="http://schemas.microsoft.com/office/drawing/2014/main" id="{49B10D8B-4D56-427E-AE6A-C3D728BDD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About SoftUni Creative</a:t>
            </a:r>
          </a:p>
        </p:txBody>
      </p:sp>
    </p:spTree>
    <p:extLst>
      <p:ext uri="{BB962C8B-B14F-4D97-AF65-F5344CB8AC3E}">
        <p14:creationId xmlns:p14="http://schemas.microsoft.com/office/powerpoint/2010/main" val="13915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38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667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37565" cy="43147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3601749"/>
            <a:ext cx="10515600" cy="995915"/>
          </a:xfrm>
        </p:spPr>
        <p:txBody>
          <a:bodyPr>
            <a:normAutofit/>
          </a:bodyPr>
          <a:lstStyle>
            <a:lvl1pPr algn="ctr">
              <a:defRPr sz="2400" b="0" i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615" y="246426"/>
            <a:ext cx="1535350" cy="5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60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0379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43742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43742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Bottom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7" name="Text Placeholder Web Site" descr="SoftUni">
            <a:extLst>
              <a:ext uri="{FF2B5EF4-FFF2-40B4-BE49-F238E27FC236}">
                <a16:creationId xmlns:a16="http://schemas.microsoft.com/office/drawing/2014/main" id="{38EFA50A-6FD6-46F9-89BF-90F66A558C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69482" y="6148155"/>
            <a:ext cx="289657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28" name="Text Placeholder Company" descr="SoftUni">
            <a:extLst>
              <a:ext uri="{FF2B5EF4-FFF2-40B4-BE49-F238E27FC236}">
                <a16:creationId xmlns:a16="http://schemas.microsoft.com/office/drawing/2014/main" id="{B8281DD3-4C32-414D-91A4-AB4004979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69482" y="5746212"/>
            <a:ext cx="289657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pic>
        <p:nvPicPr>
          <p:cNvPr id="21" name="Graphic Rocket">
            <a:extLst>
              <a:ext uri="{FF2B5EF4-FFF2-40B4-BE49-F238E27FC236}">
                <a16:creationId xmlns:a16="http://schemas.microsoft.com/office/drawing/2014/main" id="{F4638CD3-0040-4459-8EBF-25A217CB7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9409" flipH="1">
            <a:off x="8834522" y="3047500"/>
            <a:ext cx="2845640" cy="2291165"/>
          </a:xfrm>
          <a:prstGeom prst="rect">
            <a:avLst/>
          </a:prstGeom>
        </p:spPr>
      </p:pic>
      <p:pic>
        <p:nvPicPr>
          <p:cNvPr id="14" name="Picture SoftUni Creative Logo" descr="SoftUni Creative logo">
            <a:extLst>
              <a:ext uri="{FF2B5EF4-FFF2-40B4-BE49-F238E27FC236}">
                <a16:creationId xmlns:a16="http://schemas.microsoft.com/office/drawing/2014/main" id="{E923FE20-835C-460A-8D6D-140AA18207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30" y="5807063"/>
            <a:ext cx="2207719" cy="711579"/>
          </a:xfrm>
          <a:prstGeom prst="rect">
            <a:avLst/>
          </a:prstGeom>
        </p:spPr>
      </p:pic>
      <p:sp>
        <p:nvSpPr>
          <p:cNvPr id="12" name="Text Placeholder Position" descr="SoftUni">
            <a:extLst>
              <a:ext uri="{FF2B5EF4-FFF2-40B4-BE49-F238E27FC236}">
                <a16:creationId xmlns:a16="http://schemas.microsoft.com/office/drawing/2014/main" id="{DA4E96F4-251E-454A-8FD3-6E357C7287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25938" y="5294222"/>
            <a:ext cx="3106666" cy="41161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3" name="Text Placeholder Author" descr="SoftUni">
            <a:extLst>
              <a:ext uri="{FF2B5EF4-FFF2-40B4-BE49-F238E27FC236}">
                <a16:creationId xmlns:a16="http://schemas.microsoft.com/office/drawing/2014/main" id="{21B85D98-A46D-4AB5-B8DB-6C1AFC0114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25938" y="4824000"/>
            <a:ext cx="3106666" cy="4476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7" name="Picture Placeholder Left" descr="SoftUni">
            <a:extLst>
              <a:ext uri="{FF2B5EF4-FFF2-40B4-BE49-F238E27FC236}">
                <a16:creationId xmlns:a16="http://schemas.microsoft.com/office/drawing/2014/main" id="{0E5E2887-CEF9-4753-8FE8-B39FE3985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938" y="2723102"/>
            <a:ext cx="5580002" cy="1851636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resentation Subtitle" descr="SoftUni">
            <a:extLst>
              <a:ext uri="{FF2B5EF4-FFF2-40B4-BE49-F238E27FC236}">
                <a16:creationId xmlns:a16="http://schemas.microsoft.com/office/drawing/2014/main" id="{E2394F98-23E6-45CB-AF87-C57C49E5FA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939" y="1258272"/>
            <a:ext cx="11140122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35" name="Presentation Title" descr="SoftUni">
            <a:extLst>
              <a:ext uri="{FF2B5EF4-FFF2-40B4-BE49-F238E27FC236}">
                <a16:creationId xmlns:a16="http://schemas.microsoft.com/office/drawing/2014/main" id="{81EBA77D-4310-4BD4-AD4B-20BDACA4C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939" y="321502"/>
            <a:ext cx="11140122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102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Center Icon">
            <a:extLst>
              <a:ext uri="{FF2B5EF4-FFF2-40B4-BE49-F238E27FC236}">
                <a16:creationId xmlns:a16="http://schemas.microsoft.com/office/drawing/2014/main" id="{7D54D4E3-BFDE-4370-94A9-1413298F90BD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Slide Subtitle">
            <a:extLst>
              <a:ext uri="{FF2B5EF4-FFF2-40B4-BE49-F238E27FC236}">
                <a16:creationId xmlns:a16="http://schemas.microsoft.com/office/drawing/2014/main" id="{42020BAE-1D49-4185-89C8-DFDA699BA807}"/>
              </a:ext>
            </a:extLst>
          </p:cNvPr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853DFFC3-70F3-41C8-AC52-C38BF771930E}"/>
              </a:ext>
            </a:extLst>
          </p:cNvPr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9797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3673F8D8-5FFD-4C6E-AB9D-D6F8CAF7F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Body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1" y="1196124"/>
            <a:ext cx="11804826" cy="5509917"/>
          </a:xfrm>
        </p:spPr>
        <p:txBody>
          <a:bodyPr/>
          <a:lstStyle>
            <a:lvl1pPr marL="358775" indent="-358775" latinLnBrk="0">
              <a:defRPr/>
            </a:lvl1pPr>
            <a:lvl2pPr marL="804863" indent="-357188" latinLnBrk="0">
              <a:defRPr/>
            </a:lvl2pPr>
            <a:lvl3pPr marL="1252538" indent="-358775" latinLnBrk="0">
              <a:defRPr/>
            </a:lvl3pPr>
            <a:lvl4pPr marL="1700213" indent="-358775" latinLnBrk="0">
              <a:defRPr/>
            </a:lvl4pPr>
            <a:lvl5pPr marL="2154238" indent="-365125" latinLnBrk="0"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60D64ACB-7317-4275-8694-D5B0A0573944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SoftUni Creative Logo" descr="SoftUni Creative logo">
            <a:extLst>
              <a:ext uri="{FF2B5EF4-FFF2-40B4-BE49-F238E27FC236}">
                <a16:creationId xmlns:a16="http://schemas.microsoft.com/office/drawing/2014/main" id="{387382AA-685F-44FA-B7A4-D2BA6B67D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82754903-5F8D-4997-BE58-E35796AA4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590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A6AF0E83-14EB-40F8-B388-17AA6C99F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Left">
            <a:extLst>
              <a:ext uri="{FF2B5EF4-FFF2-40B4-BE49-F238E27FC236}">
                <a16:creationId xmlns:a16="http://schemas.microsoft.com/office/drawing/2014/main" id="{145996BA-B350-42F1-85FD-A4DD63A385DD}"/>
              </a:ext>
            </a:extLst>
          </p:cNvPr>
          <p:cNvSpPr/>
          <p:nvPr userDrawn="1"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Picture Bulb" descr="Bulb">
            <a:extLst>
              <a:ext uri="{FF2B5EF4-FFF2-40B4-BE49-F238E27FC236}">
                <a16:creationId xmlns:a16="http://schemas.microsoft.com/office/drawing/2014/main" id="{13DD46C3-4D4F-4A6A-94A1-2EBEDE307E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Body">
            <a:extLst>
              <a:ext uri="{FF2B5EF4-FFF2-40B4-BE49-F238E27FC236}">
                <a16:creationId xmlns:a16="http://schemas.microsoft.com/office/drawing/2014/main" id="{CECDEF47-4650-410D-9FC5-00EA7ED01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510" y="1121143"/>
            <a:ext cx="9929724" cy="5584897"/>
          </a:xfrm>
        </p:spPr>
        <p:txBody>
          <a:bodyPr/>
          <a:lstStyle>
            <a:lvl1pPr marL="363538" indent="-363538" latinLnBrk="0">
              <a:defRPr>
                <a:solidFill>
                  <a:schemeClr val="tx1"/>
                </a:solidFill>
              </a:defRPr>
            </a:lvl1pPr>
            <a:lvl2pPr marL="801688" indent="-350838" latinLnBrk="0">
              <a:defRPr>
                <a:solidFill>
                  <a:schemeClr val="tx1"/>
                </a:solidFill>
              </a:defRPr>
            </a:lvl2pPr>
            <a:lvl3pPr marL="1339850" indent="-350838" latinLnBrk="0">
              <a:defRPr>
                <a:solidFill>
                  <a:schemeClr val="tx1"/>
                </a:solidFill>
              </a:defRPr>
            </a:lvl3pPr>
            <a:lvl4pPr marL="1790700" indent="-350838" latinLnBrk="0">
              <a:defRPr>
                <a:solidFill>
                  <a:schemeClr val="tx1"/>
                </a:solidFill>
              </a:defRPr>
            </a:lvl4pPr>
            <a:lvl5pPr marL="2241550" indent="-361950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7" name="SoftUni Creative Logo" descr="SoftUni Creative logo">
            <a:extLst>
              <a:ext uri="{FF2B5EF4-FFF2-40B4-BE49-F238E27FC236}">
                <a16:creationId xmlns:a16="http://schemas.microsoft.com/office/drawing/2014/main" id="{9413E57C-745B-4444-915C-F30F4BD676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2731" y="230289"/>
            <a:ext cx="2033761" cy="655510"/>
          </a:xfrm>
          <a:prstGeom prst="rect">
            <a:avLst/>
          </a:prstGeom>
        </p:spPr>
      </p:pic>
      <p:sp>
        <p:nvSpPr>
          <p:cNvPr id="28" name="Slide Title">
            <a:extLst>
              <a:ext uri="{FF2B5EF4-FFF2-40B4-BE49-F238E27FC236}">
                <a16:creationId xmlns:a16="http://schemas.microsoft.com/office/drawing/2014/main" id="{8AD129DD-D07A-4785-BC50-4FEFF92B9A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534043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9610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43E87BF-9629-4FC0-904A-C9AD5F26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Left">
            <a:extLst>
              <a:ext uri="{FF2B5EF4-FFF2-40B4-BE49-F238E27FC236}">
                <a16:creationId xmlns:a16="http://schemas.microsoft.com/office/drawing/2014/main" id="{9A29DADE-0B03-4423-9853-86456D9F7CBC}"/>
              </a:ext>
            </a:extLst>
          </p:cNvPr>
          <p:cNvSpPr/>
          <p:nvPr userDrawn="1"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8" name="Picture Bulb" descr="Bulb">
            <a:extLst>
              <a:ext uri="{FF2B5EF4-FFF2-40B4-BE49-F238E27FC236}">
                <a16:creationId xmlns:a16="http://schemas.microsoft.com/office/drawing/2014/main" id="{7A2EF102-6D58-499D-A4CA-F201EE0E11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Body">
            <a:extLst>
              <a:ext uri="{FF2B5EF4-FFF2-40B4-BE49-F238E27FC236}">
                <a16:creationId xmlns:a16="http://schemas.microsoft.com/office/drawing/2014/main" id="{80E33CDB-008B-428B-98E2-BBFFD1E932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3561" y="1121143"/>
            <a:ext cx="10321675" cy="5584897"/>
          </a:xfrm>
        </p:spPr>
        <p:txBody>
          <a:bodyPr/>
          <a:lstStyle>
            <a:lvl1pPr marL="363538" indent="-363538" latinLnBrk="0">
              <a:defRPr>
                <a:solidFill>
                  <a:schemeClr val="tx1"/>
                </a:solidFill>
              </a:defRPr>
            </a:lvl1pPr>
            <a:lvl2pPr marL="801688" indent="-350838" latinLnBrk="0">
              <a:defRPr>
                <a:solidFill>
                  <a:schemeClr val="tx1"/>
                </a:solidFill>
              </a:defRPr>
            </a:lvl2pPr>
            <a:lvl3pPr marL="1252538" indent="-350838" latinLnBrk="0">
              <a:defRPr>
                <a:solidFill>
                  <a:schemeClr val="tx1"/>
                </a:solidFill>
              </a:defRPr>
            </a:lvl3pPr>
            <a:lvl4pPr marL="1703388" indent="-363538" latinLnBrk="0">
              <a:defRPr>
                <a:solidFill>
                  <a:schemeClr val="tx1"/>
                </a:solidFill>
              </a:defRPr>
            </a:lvl4pPr>
            <a:lvl5pPr marL="2154238" indent="-363538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SoftUni Creative Logo" descr="SoftUni Creative logo">
            <a:extLst>
              <a:ext uri="{FF2B5EF4-FFF2-40B4-BE49-F238E27FC236}">
                <a16:creationId xmlns:a16="http://schemas.microsoft.com/office/drawing/2014/main" id="{BBA852A3-CD6D-43C5-B0D9-4481236444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2731" y="230289"/>
            <a:ext cx="2033761" cy="655510"/>
          </a:xfrm>
          <a:prstGeom prst="rect">
            <a:avLst/>
          </a:prstGeom>
        </p:spPr>
      </p:pic>
      <p:sp>
        <p:nvSpPr>
          <p:cNvPr id="24" name="Slide Title">
            <a:extLst>
              <a:ext uri="{FF2B5EF4-FFF2-40B4-BE49-F238E27FC236}">
                <a16:creationId xmlns:a16="http://schemas.microsoft.com/office/drawing/2014/main" id="{1B96EE6B-873F-4A7C-90C1-7F729D602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534043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512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8F1BCBB2-52D0-4DCC-B6D6-717AE4F19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Body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176" y="1121143"/>
            <a:ext cx="11410061" cy="5584897"/>
          </a:xfrm>
        </p:spPr>
        <p:txBody>
          <a:bodyPr/>
          <a:lstStyle>
            <a:lvl1pPr marL="455613" indent="-455613" latinLnBrk="0">
              <a:defRPr>
                <a:solidFill>
                  <a:schemeClr val="tx1"/>
                </a:solidFill>
              </a:defRPr>
            </a:lvl1pPr>
            <a:lvl2pPr marL="989013" indent="-360363" latinLnBrk="0">
              <a:defRPr>
                <a:solidFill>
                  <a:schemeClr val="tx1"/>
                </a:solidFill>
              </a:defRPr>
            </a:lvl2pPr>
            <a:lvl3pPr marL="1431925" indent="-350838" latinLnBrk="0">
              <a:defRPr>
                <a:solidFill>
                  <a:schemeClr val="tx1"/>
                </a:solidFill>
              </a:defRPr>
            </a:lvl3pPr>
            <a:lvl4pPr marL="2058988" indent="-358775" latinLnBrk="0">
              <a:defRPr>
                <a:solidFill>
                  <a:schemeClr val="tx1"/>
                </a:solidFill>
              </a:defRPr>
            </a:lvl4pPr>
            <a:lvl5pPr marL="2513013" indent="-360363"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247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A91582C-2B51-4A4D-A1C0-82C84C210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Body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1" y="1196124"/>
            <a:ext cx="11804826" cy="5509917"/>
          </a:xfrm>
        </p:spPr>
        <p:txBody>
          <a:bodyPr/>
          <a:lstStyle>
            <a:lvl1pPr marL="358775" indent="-358775" latinLnBrk="0">
              <a:defRPr/>
            </a:lvl1pPr>
            <a:lvl2pPr marL="804863" indent="-357188" latinLnBrk="0">
              <a:defRPr/>
            </a:lvl2pPr>
            <a:lvl3pPr marL="1252538" indent="-358775" latinLnBrk="0">
              <a:defRPr/>
            </a:lvl3pPr>
            <a:lvl4pPr marL="1700213" indent="-358775" latinLnBrk="0">
              <a:defRPr/>
            </a:lvl4pPr>
            <a:lvl5pPr marL="2154238" indent="-365125" latinLnBrk="0">
              <a:defRPr/>
            </a:lvl5pPr>
          </a:lstStyle>
          <a:p>
            <a:pPr lvl="0"/>
            <a:r>
              <a:rPr lang="en-US" noProof="0" dirty="0"/>
              <a:t>Code example / important concept / definition:</a:t>
            </a:r>
            <a:endParaRPr lang="en-US" dirty="0"/>
          </a:p>
        </p:txBody>
      </p:sp>
      <p:sp>
        <p:nvSpPr>
          <p:cNvPr id="8" name="Code Box">
            <a:extLst>
              <a:ext uri="{FF2B5EF4-FFF2-40B4-BE49-F238E27FC236}">
                <a16:creationId xmlns:a16="http://schemas.microsoft.com/office/drawing/2014/main" id="{6F9B4AD1-BC7F-4686-80AD-37AEF9B951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2021154"/>
            <a:ext cx="10949531" cy="18405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3000" b="1" noProof="1" smtClean="0">
                <a:solidFill>
                  <a:srgbClr val="3F4D5A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245E03DF-A4D1-4A8F-AD87-6856600D3982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SoftUni Creative Logo" descr="SoftUni Creative logo">
            <a:extLst>
              <a:ext uri="{FF2B5EF4-FFF2-40B4-BE49-F238E27FC236}">
                <a16:creationId xmlns:a16="http://schemas.microsoft.com/office/drawing/2014/main" id="{0CE3E1E1-92E8-4733-9918-24B7D1D18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A5A53FC9-52B6-4FDB-B276-C3960EA1E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5972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ED726F4D-A93A-4528-A853-9F171F14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Table of Contents" descr="Table of Contents">
            <a:extLst>
              <a:ext uri="{FF2B5EF4-FFF2-40B4-BE49-F238E27FC236}">
                <a16:creationId xmlns:a16="http://schemas.microsoft.com/office/drawing/2014/main" id="{947118A2-8ADA-474F-9528-4F8A85A41A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7386" y="3208839"/>
            <a:ext cx="2149026" cy="3010161"/>
          </a:xfrm>
          <a:prstGeom prst="rect">
            <a:avLst/>
          </a:prstGeom>
        </p:spPr>
      </p:pic>
      <p:sp>
        <p:nvSpPr>
          <p:cNvPr id="18" name="Slide Body Text">
            <a:extLst>
              <a:ext uri="{FF2B5EF4-FFF2-40B4-BE49-F238E27FC236}">
                <a16:creationId xmlns:a16="http://schemas.microsoft.com/office/drawing/2014/main" id="{381909AE-749F-4219-B359-B79815741B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000" y="1369238"/>
            <a:ext cx="8505000" cy="5336803"/>
          </a:xfrm>
        </p:spPr>
        <p:txBody>
          <a:bodyPr/>
          <a:lstStyle>
            <a:lvl1pPr marL="514042" indent="-514042" latinLnBrk="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24" name="Rectangle Top">
            <a:extLst>
              <a:ext uri="{FF2B5EF4-FFF2-40B4-BE49-F238E27FC236}">
                <a16:creationId xmlns:a16="http://schemas.microsoft.com/office/drawing/2014/main" id="{EE9FD4C3-F52F-4747-9536-FF1D9AED46E5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5" name="SoftUni Creative Logo" descr="SoftUni Creative logo">
            <a:extLst>
              <a:ext uri="{FF2B5EF4-FFF2-40B4-BE49-F238E27FC236}">
                <a16:creationId xmlns:a16="http://schemas.microsoft.com/office/drawing/2014/main" id="{8330DD22-11DE-40FD-9B38-5784791CBD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777" y="224982"/>
            <a:ext cx="2039565" cy="651443"/>
          </a:xfrm>
          <a:prstGeom prst="rect">
            <a:avLst/>
          </a:prstGeom>
        </p:spPr>
      </p:pic>
      <p:sp>
        <p:nvSpPr>
          <p:cNvPr id="26" name="Slide Title">
            <a:extLst>
              <a:ext uri="{FF2B5EF4-FFF2-40B4-BE49-F238E27FC236}">
                <a16:creationId xmlns:a16="http://schemas.microsoft.com/office/drawing/2014/main" id="{3DDD6326-063D-42D5-AA23-ADD3584E0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95595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041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7178" y="6496959"/>
            <a:ext cx="428822" cy="262041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Background" descr="SoftUni Background">
            <a:extLst>
              <a:ext uri="{FF2B5EF4-FFF2-40B4-BE49-F238E27FC236}">
                <a16:creationId xmlns:a16="http://schemas.microsoft.com/office/drawing/2014/main" id="{F8D8E2A5-BAA5-4CC0-B9A1-17E9DA2AF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7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3"/>
            <a:ext cx="11804822" cy="556719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2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3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357188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0950" indent="-357188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3388" indent="-35877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154238" indent="-357188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ragistics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elhouse.bg/" TargetMode="External"/><Relationship Id="rId13" Type="http://schemas.openxmlformats.org/officeDocument/2006/relationships/hyperlink" Target="https://www.infragistics.com/" TargetMode="External"/><Relationship Id="rId18" Type="http://schemas.openxmlformats.org/officeDocument/2006/relationships/hyperlink" Target="https://www.3dcg-arts.com/" TargetMode="External"/><Relationship Id="rId3" Type="http://schemas.openxmlformats.org/officeDocument/2006/relationships/hyperlink" Target="https://bg.coca-colahellenic.com/" TargetMode="External"/><Relationship Id="rId21" Type="http://schemas.openxmlformats.org/officeDocument/2006/relationships/image" Target="../media/image118.webp"/><Relationship Id="rId7" Type="http://schemas.openxmlformats.org/officeDocument/2006/relationships/image" Target="../media/image110.svg"/><Relationship Id="rId12" Type="http://schemas.openxmlformats.org/officeDocument/2006/relationships/image" Target="../media/image113.png"/><Relationship Id="rId17" Type="http://schemas.openxmlformats.org/officeDocument/2006/relationships/image" Target="../media/image116.png"/><Relationship Id="rId25" Type="http://schemas.openxmlformats.org/officeDocument/2006/relationships/image" Target="../media/image120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thisisarete.com/en/" TargetMode="External"/><Relationship Id="rId20" Type="http://schemas.openxmlformats.org/officeDocument/2006/relationships/hyperlink" Target="https://www.btwork.e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11" Type="http://schemas.openxmlformats.org/officeDocument/2006/relationships/hyperlink" Target="https://www.apihawk.com/en/" TargetMode="External"/><Relationship Id="rId24" Type="http://schemas.openxmlformats.org/officeDocument/2006/relationships/hyperlink" Target="https://www.fontfabric.com/" TargetMode="External"/><Relationship Id="rId5" Type="http://schemas.openxmlformats.org/officeDocument/2006/relationships/hyperlink" Target="https://designofthings.fm/" TargetMode="External"/><Relationship Id="rId15" Type="http://schemas.openxmlformats.org/officeDocument/2006/relationships/image" Target="../media/image115.svg"/><Relationship Id="rId23" Type="http://schemas.openxmlformats.org/officeDocument/2006/relationships/image" Target="../media/image119.png"/><Relationship Id="rId10" Type="http://schemas.openxmlformats.org/officeDocument/2006/relationships/image" Target="../media/image112.svg"/><Relationship Id="rId19" Type="http://schemas.openxmlformats.org/officeDocument/2006/relationships/image" Target="../media/image117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Relationship Id="rId14" Type="http://schemas.openxmlformats.org/officeDocument/2006/relationships/image" Target="../media/image114.png"/><Relationship Id="rId22" Type="http://schemas.openxmlformats.org/officeDocument/2006/relationships/hyperlink" Target="http://castfolio.e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55640" y="1124744"/>
            <a:ext cx="6445865" cy="78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59"/>
              </a:lnSpc>
              <a:spcBef>
                <a:spcPts val="0"/>
              </a:spcBef>
              <a:spcAft>
                <a:spcPts val="0"/>
              </a:spcAft>
            </a:pPr>
            <a:r>
              <a:rPr sz="4800" b="1" dirty="0">
                <a:solidFill>
                  <a:srgbClr val="54546D"/>
                </a:solidFill>
                <a:latin typeface="Calibri"/>
                <a:cs typeface="Calibri"/>
              </a:rPr>
              <a:t>UX Design Fundamentals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938" y="4824727"/>
            <a:ext cx="2151421" cy="89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7"/>
              </a:lnSpc>
              <a:spcBef>
                <a:spcPts val="0"/>
              </a:spcBef>
              <a:spcAft>
                <a:spcPts val="0"/>
              </a:spcAft>
            </a:pPr>
            <a:r>
              <a:rPr sz="2800" b="1" spc="-18" dirty="0">
                <a:solidFill>
                  <a:srgbClr val="54546D"/>
                </a:solidFill>
                <a:latin typeface="Calibri"/>
                <a:cs typeface="Calibri"/>
              </a:rPr>
              <a:t>Stefan</a:t>
            </a:r>
            <a:r>
              <a:rPr sz="2800" b="1" spc="20" dirty="0">
                <a:solidFill>
                  <a:srgbClr val="54546D"/>
                </a:solidFill>
                <a:latin typeface="Calibri"/>
                <a:cs typeface="Calibri"/>
              </a:rPr>
              <a:t> </a:t>
            </a:r>
            <a:r>
              <a:rPr sz="2800" b="1" spc="-11" dirty="0">
                <a:solidFill>
                  <a:srgbClr val="54546D"/>
                </a:solidFill>
                <a:latin typeface="Calibri"/>
                <a:cs typeface="Calibri"/>
              </a:rPr>
              <a:t>Ivanov</a:t>
            </a:r>
          </a:p>
          <a:p>
            <a:pPr marL="0" marR="0">
              <a:lnSpc>
                <a:spcPts val="2929"/>
              </a:lnSpc>
              <a:spcBef>
                <a:spcPts val="370"/>
              </a:spcBef>
              <a:spcAft>
                <a:spcPts val="0"/>
              </a:spcAft>
            </a:pPr>
            <a:r>
              <a:rPr sz="2400" b="1" dirty="0">
                <a:solidFill>
                  <a:srgbClr val="54546D"/>
                </a:solidFill>
                <a:latin typeface="Calibri"/>
                <a:cs typeface="Calibri"/>
              </a:rPr>
              <a:t>UX Manager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96422" y="5784050"/>
            <a:ext cx="1294655" cy="348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41"/>
              </a:lnSpc>
              <a:spcBef>
                <a:spcPts val="0"/>
              </a:spcBef>
              <a:spcAft>
                <a:spcPts val="0"/>
              </a:spcAft>
            </a:pPr>
            <a:r>
              <a:rPr sz="2000" b="1" dirty="0">
                <a:solidFill>
                  <a:srgbClr val="3F3F52"/>
                </a:solidFill>
                <a:latin typeface="Calibri"/>
                <a:cs typeface="Calibri"/>
              </a:rPr>
              <a:t>Infragistics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0340" y="6183138"/>
            <a:ext cx="3066045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b="1" u="sng" spc="-10" dirty="0">
                <a:solidFill>
                  <a:srgbClr val="B182D3"/>
                </a:solidFill>
                <a:latin typeface="Calibri"/>
                <a:cs typeface="Calibri"/>
                <a:hlinkClick r:id="rId3"/>
              </a:rPr>
              <a:t>https://www.infragistics.com/</a:t>
            </a:r>
          </a:p>
        </p:txBody>
      </p:sp>
      <p:pic>
        <p:nvPicPr>
          <p:cNvPr id="7" name="Picture 2" descr="UX &amp; Web Design - ноември 2020">
            <a:extLst>
              <a:ext uri="{FF2B5EF4-FFF2-40B4-BE49-F238E27FC236}">
                <a16:creationId xmlns:a16="http://schemas.microsoft.com/office/drawing/2014/main" id="{16B03242-E4BE-45B6-8ACF-35C353D3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204864"/>
            <a:ext cx="4489501" cy="233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7F14DE7-B474-43A3-A24F-1A6B86E40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62" y="4936622"/>
            <a:ext cx="3800475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14720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human processor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488945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50" dirty="0">
                <a:solidFill>
                  <a:srgbClr val="53536C"/>
                </a:solidFill>
                <a:latin typeface="AWLDDB+Calibri"/>
                <a:cs typeface="AWLDDB+Calibri"/>
              </a:rPr>
              <a:t>80’s</a:t>
            </a:r>
            <a:r>
              <a:rPr sz="3400" spc="4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Card,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Moran,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Newell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2420251"/>
            <a:ext cx="8821201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Coexistence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of perception,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memory,</a:t>
            </a:r>
            <a:r>
              <a:rPr sz="3400" spc="3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movement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28" dirty="0">
                <a:solidFill>
                  <a:srgbClr val="53536C"/>
                </a:solidFill>
                <a:latin typeface="AWLDDB+Calibri"/>
                <a:cs typeface="AWLDDB+Calibri"/>
              </a:rPr>
              <a:t>Reference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40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analyzing human input/output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14720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human processor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4048086"/>
            <a:ext cx="538238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3400" spc="15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Three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processors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and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three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3475" y="4542065"/>
            <a:ext cx="313269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types of memory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5175947"/>
            <a:ext cx="618389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3400" spc="15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Slow man, Middle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man and </a:t>
            </a:r>
            <a:r>
              <a:rPr sz="3400" spc="-43" dirty="0">
                <a:solidFill>
                  <a:srgbClr val="53536C"/>
                </a:solidFill>
                <a:latin typeface="AWLDDB+Calibri"/>
                <a:cs typeface="AWLDDB+Calibri"/>
              </a:rPr>
              <a:t>Fast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3907" y="5672949"/>
            <a:ext cx="146740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woman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7374958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Perceptual</a:t>
            </a:r>
            <a:r>
              <a:rPr sz="4000" spc="17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processor and 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547416"/>
            <a:ext cx="5176851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spc="-23" dirty="0">
                <a:solidFill>
                  <a:srgbClr val="53536C"/>
                </a:solidFill>
                <a:latin typeface="FANNHV+Calibri"/>
                <a:cs typeface="FANNHV+Calibri"/>
              </a:rPr>
              <a:t>Buffers</a:t>
            </a:r>
            <a:r>
              <a:rPr sz="2600" spc="20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spc="-28" dirty="0">
                <a:solidFill>
                  <a:srgbClr val="53536C"/>
                </a:solidFill>
                <a:latin typeface="FANNHV+Calibri"/>
                <a:cs typeface="FANNHV+Calibri"/>
              </a:rPr>
              <a:t>for</a:t>
            </a:r>
            <a:r>
              <a:rPr sz="2600" spc="34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immediate </a:t>
            </a:r>
            <a:r>
              <a:rPr sz="2600" spc="-18" dirty="0">
                <a:solidFill>
                  <a:srgbClr val="53536C"/>
                </a:solidFill>
                <a:latin typeface="FANNHV+Calibri"/>
                <a:cs typeface="FANNHV+Calibri"/>
              </a:rPr>
              <a:t>storage</a:t>
            </a:r>
            <a:r>
              <a:rPr sz="2600" spc="15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3526" y="3888843"/>
            <a:ext cx="1582030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4373577"/>
            <a:ext cx="3724357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100ms perception time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4867226"/>
            <a:ext cx="6412934" cy="938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Defines </a:t>
            </a:r>
            <a:r>
              <a:rPr sz="2600" spc="-28" dirty="0">
                <a:solidFill>
                  <a:srgbClr val="53536C"/>
                </a:solidFill>
                <a:latin typeface="FANNHV+Calibri"/>
                <a:cs typeface="FANNHV+Calibri"/>
              </a:rPr>
              <a:t>rate</a:t>
            </a:r>
            <a:r>
              <a:rPr sz="2600" spc="25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of 10 </a:t>
            </a:r>
            <a:r>
              <a:rPr sz="2600" spc="-10" dirty="0">
                <a:solidFill>
                  <a:srgbClr val="53536C"/>
                </a:solidFill>
                <a:latin typeface="FANNHV+Calibri"/>
                <a:cs typeface="FANNHV+Calibri"/>
              </a:rPr>
              <a:t>fps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 as absolute minimum</a:t>
            </a:r>
          </a:p>
          <a:p>
            <a:pPr marL="0" marR="0">
              <a:lnSpc>
                <a:spcPts val="3173"/>
              </a:lnSpc>
              <a:spcBef>
                <a:spcPts val="739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Decreases with lesser light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406324"/>
            <a:ext cx="7530451" cy="126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Cogniꢀve and </a:t>
            </a:r>
            <a:r>
              <a:rPr sz="4000" spc="-11" dirty="0">
                <a:solidFill>
                  <a:srgbClr val="53536C"/>
                </a:solidFill>
                <a:latin typeface="FLPPGK+Calibri-Bold"/>
                <a:cs typeface="FLPPGK+Calibri-Bold"/>
              </a:rPr>
              <a:t>motor</a:t>
            </a:r>
            <a:r>
              <a:rPr sz="4000" spc="1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processor and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working 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663539"/>
            <a:ext cx="3664272" cy="1020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900" spc="1859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Object recognition</a:t>
            </a:r>
          </a:p>
          <a:p>
            <a:pPr marL="0" marR="0">
              <a:lnSpc>
                <a:spcPts val="3540"/>
              </a:lnSpc>
              <a:spcBef>
                <a:spcPts val="659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900" spc="1859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70ms cognition time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5251281"/>
            <a:ext cx="4486845" cy="1005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900" spc="1859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Drive </a:t>
            </a:r>
            <a:r>
              <a:rPr sz="2900" spc="-31" dirty="0">
                <a:solidFill>
                  <a:srgbClr val="53536C"/>
                </a:solidFill>
                <a:latin typeface="Calibri"/>
                <a:cs typeface="Calibri"/>
              </a:rPr>
              <a:t>for</a:t>
            </a:r>
            <a:r>
              <a:rPr sz="2900" spc="28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corrective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action</a:t>
            </a:r>
          </a:p>
          <a:p>
            <a:pPr marL="0" marR="0">
              <a:lnSpc>
                <a:spcPts val="3540"/>
              </a:lnSpc>
              <a:spcBef>
                <a:spcPts val="59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900" spc="1859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70ms 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movement</a:t>
            </a:r>
            <a:r>
              <a:rPr sz="2900" spc="1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406324"/>
            <a:ext cx="7535582" cy="126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Cognitive and </a:t>
            </a:r>
            <a:r>
              <a:rPr sz="4000" spc="-11" dirty="0">
                <a:solidFill>
                  <a:srgbClr val="53536C"/>
                </a:solidFill>
                <a:latin typeface="FLPPGK+Calibri-Bold"/>
                <a:cs typeface="FLPPGK+Calibri-Bold"/>
              </a:rPr>
              <a:t>motor</a:t>
            </a:r>
            <a:r>
              <a:rPr sz="4000" spc="1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processor and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working 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547416"/>
            <a:ext cx="5700076" cy="1419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Miller</a:t>
            </a:r>
            <a:r>
              <a:rPr sz="2600" spc="-467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spc="-79" dirty="0">
                <a:solidFill>
                  <a:srgbClr val="53536C"/>
                </a:solidFill>
                <a:latin typeface="FANNHV+Calibri"/>
                <a:cs typeface="FANNHV+Calibri"/>
              </a:rPr>
              <a:t>’s</a:t>
            </a:r>
            <a:r>
              <a:rPr sz="2600" spc="75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number 7±2 cognitive items</a:t>
            </a:r>
          </a:p>
          <a:p>
            <a:pPr marL="0" marR="0">
              <a:lnSpc>
                <a:spcPts val="3173"/>
              </a:lnSpc>
              <a:spcBef>
                <a:spcPts val="713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73s </a:t>
            </a:r>
            <a:r>
              <a:rPr sz="2600" spc="-20" dirty="0">
                <a:solidFill>
                  <a:srgbClr val="53536C"/>
                </a:solidFill>
                <a:latin typeface="FANNHV+Calibri"/>
                <a:cs typeface="FANNHV+Calibri"/>
              </a:rPr>
              <a:t>to</a:t>
            </a:r>
            <a:r>
              <a:rPr sz="2600" spc="21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memorize one information unit</a:t>
            </a:r>
          </a:p>
          <a:p>
            <a:pPr marL="0" marR="0">
              <a:lnSpc>
                <a:spcPts val="3173"/>
              </a:lnSpc>
              <a:spcBef>
                <a:spcPts val="642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7s half </a:t>
            </a:r>
            <a:r>
              <a:rPr sz="2600" spc="-21" dirty="0">
                <a:solidFill>
                  <a:srgbClr val="53536C"/>
                </a:solidFill>
                <a:latin typeface="FANNHV+Calibri"/>
                <a:cs typeface="FANNHV+Calibri"/>
              </a:rPr>
              <a:t>life</a:t>
            </a:r>
            <a:r>
              <a:rPr sz="2600" spc="18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of the information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5019447"/>
            <a:ext cx="5692727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QLDBVH+ArialMT"/>
                <a:cs typeface="QLDBVH+ArialMT"/>
              </a:rPr>
              <a:t>•</a:t>
            </a:r>
            <a:r>
              <a:rPr sz="2600" spc="204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spc="-17" dirty="0">
                <a:solidFill>
                  <a:srgbClr val="53536C"/>
                </a:solidFill>
                <a:latin typeface="FANNHV+Calibri"/>
                <a:cs typeface="FANNHV+Calibri"/>
              </a:rPr>
              <a:t>Working</a:t>
            </a:r>
            <a:r>
              <a:rPr sz="2600" spc="17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memory is used </a:t>
            </a:r>
            <a:r>
              <a:rPr sz="2600" spc="-28" dirty="0">
                <a:solidFill>
                  <a:srgbClr val="53536C"/>
                </a:solidFill>
                <a:latin typeface="FANNHV+Calibri"/>
                <a:cs typeface="FANNHV+Calibri"/>
              </a:rPr>
              <a:t>for</a:t>
            </a:r>
            <a:r>
              <a:rPr sz="2600" spc="34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decoding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3526" y="5363846"/>
            <a:ext cx="5694936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visual and audial stimulus once perceived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22180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Long-term 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547416"/>
            <a:ext cx="4886844" cy="1419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600" spc="9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Inﬁnite</a:t>
            </a:r>
            <a:r>
              <a:rPr sz="2600" spc="15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capacity and half </a:t>
            </a:r>
            <a:r>
              <a:rPr sz="2600" spc="-21" dirty="0">
                <a:solidFill>
                  <a:srgbClr val="53536C"/>
                </a:solidFill>
                <a:latin typeface="FANNHV+Calibri"/>
                <a:cs typeface="FANNHV+Calibri"/>
              </a:rPr>
              <a:t>life</a:t>
            </a:r>
          </a:p>
          <a:p>
            <a:pPr marL="0" marR="0">
              <a:lnSpc>
                <a:spcPts val="3173"/>
              </a:lnSpc>
              <a:spcBef>
                <a:spcPts val="713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600" spc="9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Based on associaꢀons</a:t>
            </a:r>
          </a:p>
          <a:p>
            <a:pPr marL="0" marR="0">
              <a:lnSpc>
                <a:spcPts val="3173"/>
              </a:lnSpc>
              <a:spcBef>
                <a:spcPts val="642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600" spc="9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Slow </a:t>
            </a:r>
            <a:r>
              <a:rPr sz="2600" spc="-20" dirty="0">
                <a:solidFill>
                  <a:srgbClr val="53536C"/>
                </a:solidFill>
                <a:latin typeface="FANNHV+Calibri"/>
                <a:cs typeface="FANNHV+Calibri"/>
              </a:rPr>
              <a:t>to</a:t>
            </a:r>
            <a:r>
              <a:rPr sz="2600" spc="21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write</a:t>
            </a:r>
            <a:r>
              <a:rPr sz="2600" spc="10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but quick </a:t>
            </a:r>
            <a:r>
              <a:rPr sz="2600" spc="-20" dirty="0">
                <a:solidFill>
                  <a:srgbClr val="53536C"/>
                </a:solidFill>
                <a:latin typeface="FANNHV+Calibri"/>
                <a:cs typeface="FANNHV+Calibri"/>
              </a:rPr>
              <a:t>to</a:t>
            </a:r>
            <a:r>
              <a:rPr sz="2600" spc="21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access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5019447"/>
            <a:ext cx="6057810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600" spc="96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Opꢀmal learning when 7s </a:t>
            </a:r>
            <a:r>
              <a:rPr sz="2600" spc="-14" dirty="0">
                <a:solidFill>
                  <a:srgbClr val="53536C"/>
                </a:solidFill>
                <a:latin typeface="FANNHV+Calibri"/>
                <a:cs typeface="FANNHV+Calibri"/>
              </a:rPr>
              <a:t>are</a:t>
            </a:r>
            <a:r>
              <a:rPr sz="2600" spc="10" dirty="0">
                <a:solidFill>
                  <a:srgbClr val="53536C"/>
                </a:solidFill>
                <a:latin typeface="FANNHV+Calibri"/>
                <a:cs typeface="FANNHV+Calibri"/>
              </a:rPr>
              <a:t> </a:t>
            </a: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available </a:t>
            </a:r>
            <a:r>
              <a:rPr sz="2600" spc="-20" dirty="0">
                <a:solidFill>
                  <a:srgbClr val="53536C"/>
                </a:solidFill>
                <a:latin typeface="FANNHV+Calibri"/>
                <a:cs typeface="FANNHV+Calibri"/>
              </a:rPr>
              <a:t>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1824" y="5363846"/>
            <a:ext cx="5488890" cy="441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3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53536C"/>
                </a:solidFill>
                <a:latin typeface="FANNHV+Calibri"/>
                <a:cs typeface="FANNHV+Calibri"/>
              </a:rPr>
              <a:t>memorize individual unit of informaꢀon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7272" y="3813367"/>
            <a:ext cx="4876276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car license plate?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8599" y="3782887"/>
            <a:ext cx="10108773" cy="1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car license plate?</a:t>
            </a:r>
          </a:p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Write down 5 numbers and read them out loud to your partner.</a:t>
            </a:r>
          </a:p>
          <a:p>
            <a:pPr marL="0" marR="0">
              <a:lnSpc>
                <a:spcPts val="328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e.g. 32 48 75 38 95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8599" y="3782887"/>
            <a:ext cx="10075348" cy="1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car license plate?</a:t>
            </a:r>
          </a:p>
          <a:p>
            <a:pPr marL="0" marR="0">
              <a:lnSpc>
                <a:spcPts val="340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Write down 5 numbers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and </a:t>
            </a:r>
            <a:r>
              <a:rPr sz="2800" spc="-12" dirty="0">
                <a:solidFill>
                  <a:srgbClr val="FFFFFF"/>
                </a:solidFill>
                <a:latin typeface="JMUJBV+SegoeUI"/>
                <a:cs typeface="JMUJBV+SegoeUI"/>
              </a:rPr>
              <a:t>read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them out loud </a:t>
            </a:r>
            <a:r>
              <a:rPr sz="2800" spc="-21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your 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par</a:t>
            </a:r>
            <a:r>
              <a:rPr sz="2800" spc="-68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spc="-46" dirty="0">
                <a:solidFill>
                  <a:srgbClr val="FFFFFF"/>
                </a:solidFill>
                <a:latin typeface="JMUJBV+SegoeUI"/>
                <a:cs typeface="JMUJBV+SegoeUI"/>
              </a:rPr>
              <a:t>tner.</a:t>
            </a:r>
          </a:p>
          <a:p>
            <a:pPr marL="0" marR="0">
              <a:lnSpc>
                <a:spcPts val="328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Then let him count </a:t>
            </a:r>
            <a:r>
              <a:rPr sz="2800" spc="-12" dirty="0">
                <a:solidFill>
                  <a:srgbClr val="FFFFFF"/>
                </a:solidFill>
                <a:latin typeface="JMUJBV+SegoeUI"/>
                <a:cs typeface="JMUJBV+SegoeUI"/>
              </a:rPr>
              <a:t>from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50 </a:t>
            </a: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5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1(in reverse).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1254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8599" y="3755455"/>
            <a:ext cx="4876276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car license plate?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8599" y="4188220"/>
            <a:ext cx="10075348" cy="13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Write down 5 numbers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and </a:t>
            </a:r>
            <a:r>
              <a:rPr sz="2800" spc="-12" dirty="0">
                <a:solidFill>
                  <a:srgbClr val="FFFFFF"/>
                </a:solidFill>
                <a:latin typeface="JMUJBV+SegoeUI"/>
                <a:cs typeface="JMUJBV+SegoeUI"/>
              </a:rPr>
              <a:t>read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them out loud </a:t>
            </a:r>
            <a:r>
              <a:rPr sz="2800" spc="-21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your 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par</a:t>
            </a:r>
            <a:r>
              <a:rPr sz="2800" spc="-68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spc="-46" dirty="0">
                <a:solidFill>
                  <a:srgbClr val="FFFFFF"/>
                </a:solidFill>
                <a:latin typeface="JMUJBV+SegoeUI"/>
                <a:cs typeface="JMUJBV+SegoeUI"/>
              </a:rPr>
              <a:t>tner.</a:t>
            </a:r>
          </a:p>
          <a:p>
            <a:pPr marL="0" marR="0">
              <a:lnSpc>
                <a:spcPts val="331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Then let him count </a:t>
            </a:r>
            <a:r>
              <a:rPr sz="2800" spc="-12" dirty="0">
                <a:solidFill>
                  <a:srgbClr val="FFFFFF"/>
                </a:solidFill>
                <a:latin typeface="JMUJBV+SegoeUI"/>
                <a:cs typeface="JMUJBV+SegoeUI"/>
              </a:rPr>
              <a:t>from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50 </a:t>
            </a: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5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1(in reverse).</a:t>
            </a:r>
          </a:p>
          <a:p>
            <a:pPr marL="0" marR="0">
              <a:lnSpc>
                <a:spcPts val="3385"/>
              </a:lnSpc>
              <a:spcBef>
                <a:spcPts val="0"/>
              </a:spcBef>
              <a:spcAft>
                <a:spcPts val="0"/>
              </a:spcAft>
            </a:pP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Make</a:t>
            </a:r>
            <a:r>
              <a:rPr sz="2800" spc="1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him reproduce the 5 numbers.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461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46199" y="406324"/>
            <a:ext cx="7553948" cy="1267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34" dirty="0">
                <a:solidFill>
                  <a:srgbClr val="53536C"/>
                </a:solidFill>
                <a:latin typeface="FLPPGK+Calibri-Bold"/>
                <a:cs typeface="FLPPGK+Calibri-Bold"/>
              </a:rPr>
              <a:t>Why</a:t>
            </a:r>
            <a:r>
              <a:rPr sz="4000" spc="2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is it </a:t>
            </a: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that</a:t>
            </a:r>
            <a:r>
              <a:rPr sz="4000" spc="1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some products </a:t>
            </a: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sꢀnk?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And </a:t>
            </a:r>
            <a:r>
              <a:rPr sz="4000" spc="-40" dirty="0">
                <a:solidFill>
                  <a:srgbClr val="53536C"/>
                </a:solidFill>
                <a:latin typeface="FLPPGK+Calibri-Bold"/>
                <a:cs typeface="FLPPGK+Calibri-Bold"/>
              </a:rPr>
              <a:t>why</a:t>
            </a:r>
            <a:r>
              <a:rPr sz="4000" spc="3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User Experience?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8599" y="4346767"/>
            <a:ext cx="10101332" cy="940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Now </a:t>
            </a:r>
            <a:r>
              <a:rPr sz="2800" spc="-34" dirty="0">
                <a:solidFill>
                  <a:srgbClr val="FFFFFF"/>
                </a:solidFill>
                <a:latin typeface="JMUJBV+SegoeUI"/>
                <a:cs typeface="JMUJBV+SegoeUI"/>
              </a:rPr>
              <a:t>let’s</a:t>
            </a:r>
            <a:r>
              <a:rPr sz="2800" spc="28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do it together with 9 numbers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that I am going </a:t>
            </a:r>
            <a:r>
              <a:rPr sz="2800" spc="-21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spc="-11" dirty="0">
                <a:solidFill>
                  <a:srgbClr val="FFFFFF"/>
                </a:solidFill>
                <a:latin typeface="JMUJBV+SegoeUI"/>
                <a:cs typeface="JMUJBV+SegoeUI"/>
              </a:rPr>
              <a:t>read</a:t>
            </a:r>
          </a:p>
          <a:p>
            <a:pPr marL="0" marR="0">
              <a:lnSpc>
                <a:spcPts val="33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out loud </a:t>
            </a: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you.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8599" y="4346767"/>
            <a:ext cx="9101808" cy="940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Count from 50 to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1(in reverse) and try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to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reproduce the 9</a:t>
            </a:r>
          </a:p>
          <a:p>
            <a:pPr marL="0" marR="0">
              <a:lnSpc>
                <a:spcPts val="338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numbers.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84913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77" dirty="0">
                <a:solidFill>
                  <a:srgbClr val="53536C"/>
                </a:solidFill>
                <a:latin typeface="FLPPGK+Calibri-Bold"/>
                <a:cs typeface="FLPPGK+Calibri-Bold"/>
              </a:rPr>
              <a:t>Eye</a:t>
            </a:r>
            <a:r>
              <a:rPr sz="4000" spc="7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saccades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4285531"/>
            <a:ext cx="327768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13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characters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per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710" y="4693797"/>
            <a:ext cx="189732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movement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5239466"/>
            <a:ext cx="260150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11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words</a:t>
            </a:r>
            <a:r>
              <a:rPr sz="3100" spc="2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per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10" y="5644977"/>
            <a:ext cx="129005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second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4951096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spc="-94" dirty="0">
                <a:solidFill>
                  <a:srgbClr val="FFFFFF"/>
                </a:solidFill>
                <a:latin typeface="URLWDW+SegoeUI-Bold"/>
                <a:cs typeface="URLWDW+SegoeUI-Bold"/>
              </a:rPr>
              <a:t>You</a:t>
            </a:r>
            <a:r>
              <a:rPr sz="3200" spc="184" dirty="0">
                <a:solidFill>
                  <a:srgbClr val="FFFFFF"/>
                </a:solidFill>
                <a:latin typeface="URLWDW+SegoeUI-Bold"/>
                <a:cs typeface="URLWDW+SegoeUI-Bold"/>
              </a:rPr>
              <a:t> </a:t>
            </a: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may</a:t>
            </a:r>
            <a:r>
              <a:rPr sz="3200" spc="87" dirty="0">
                <a:solidFill>
                  <a:srgbClr val="FFFFFF"/>
                </a:solidFill>
                <a:latin typeface="URLWDW+SegoeUI-Bold"/>
                <a:cs typeface="URLWDW+SegoeUI-Bold"/>
              </a:rPr>
              <a:t> </a:t>
            </a:r>
            <a:r>
              <a:rPr sz="3200" spc="43" dirty="0">
                <a:solidFill>
                  <a:srgbClr val="FFFFFF"/>
                </a:solidFill>
                <a:latin typeface="URLWDW+SegoeUI-Bold"/>
                <a:cs typeface="URLWDW+SegoeUI-Bold"/>
              </a:rPr>
              <a:t>try</a:t>
            </a:r>
            <a:r>
              <a:rPr sz="3200" spc="49" dirty="0">
                <a:solidFill>
                  <a:srgbClr val="FFFFFF"/>
                </a:solidFill>
                <a:latin typeface="URLWDW+SegoeUI-Bold"/>
                <a:cs typeface="URLWDW+SegoeUI-Bold"/>
              </a:rPr>
              <a:t> </a:t>
            </a: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this</a:t>
            </a:r>
            <a:r>
              <a:rPr sz="3200" spc="90" dirty="0">
                <a:solidFill>
                  <a:srgbClr val="FFFFFF"/>
                </a:solidFill>
                <a:latin typeface="URLWDW+SegoeUI-Bold"/>
                <a:cs typeface="URLWDW+SegoeUI-Bold"/>
              </a:rPr>
              <a:t> </a:t>
            </a: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at</a:t>
            </a:r>
            <a:r>
              <a:rPr sz="3200" spc="87" dirty="0">
                <a:solidFill>
                  <a:srgbClr val="FFFFFF"/>
                </a:solidFill>
                <a:latin typeface="URLWDW+SegoeUI-Bold"/>
                <a:cs typeface="URLWDW+SegoeUI-Bold"/>
              </a:rPr>
              <a:t> </a:t>
            </a: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home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63377" y="1856505"/>
            <a:ext cx="647017" cy="775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100</a:t>
            </a:r>
          </a:p>
          <a:p>
            <a:pPr marL="165201" marR="0">
              <a:lnSpc>
                <a:spcPts val="261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70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8579" y="2517921"/>
            <a:ext cx="481816" cy="443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70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3103" y="2847106"/>
            <a:ext cx="1007638" cy="775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-------</a:t>
            </a:r>
          </a:p>
          <a:p>
            <a:pPr marL="360273" marR="0">
              <a:lnSpc>
                <a:spcPts val="261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240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8599" y="4063257"/>
            <a:ext cx="10361467" cy="8092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Draw a zig zag line for 5</a:t>
            </a:r>
            <a:r>
              <a:rPr sz="2400" spc="12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seconds between</a:t>
            </a:r>
            <a:r>
              <a:rPr sz="2400" spc="12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two</a:t>
            </a:r>
            <a:r>
              <a:rPr sz="2400" spc="14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parallel</a:t>
            </a:r>
            <a:r>
              <a:rPr sz="2400" spc="12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lines </a:t>
            </a:r>
            <a:r>
              <a:rPr sz="2400" spc="23" dirty="0">
                <a:solidFill>
                  <a:srgbClr val="FFFFFF"/>
                </a:solidFill>
                <a:latin typeface="HNIMEU+SegoeUI"/>
                <a:cs typeface="HNIMEU+SegoeUI"/>
              </a:rPr>
              <a:t>trying</a:t>
            </a:r>
            <a:r>
              <a:rPr sz="2400" spc="-18" dirty="0">
                <a:solidFill>
                  <a:srgbClr val="FFFFFF"/>
                </a:solidFill>
                <a:latin typeface="HNIMEU+SegoeUI"/>
                <a:cs typeface="HNIMEU+SegoeUI"/>
              </a:rPr>
              <a:t> to</a:t>
            </a:r>
            <a:r>
              <a:rPr sz="2400" spc="31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end as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close </a:t>
            </a:r>
            <a:r>
              <a:rPr sz="2400" spc="-20" dirty="0">
                <a:solidFill>
                  <a:srgbClr val="FFFFFF"/>
                </a:solidFill>
                <a:latin typeface="HNIMEU+SegoeUI"/>
                <a:cs typeface="HNIMEU+SegoeUI"/>
              </a:rPr>
              <a:t>to</a:t>
            </a:r>
            <a:r>
              <a:rPr sz="2400" spc="31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the lines as possible.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041228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Fitt</a:t>
            </a:r>
            <a:r>
              <a:rPr sz="4000" spc="-796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114" dirty="0">
                <a:solidFill>
                  <a:srgbClr val="54546D"/>
                </a:solidFill>
                <a:latin typeface="FLPPGK+Calibri-Bold"/>
                <a:cs typeface="FLPPGK+Calibri-Bold"/>
              </a:rPr>
              <a:t>’s</a:t>
            </a:r>
            <a:r>
              <a:rPr sz="4000" spc="112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12" dirty="0">
                <a:solidFill>
                  <a:srgbClr val="54546D"/>
                </a:solidFill>
                <a:latin typeface="FLPPGK+Calibri-Bold"/>
                <a:cs typeface="FLPPGK+Calibri-Bold"/>
              </a:rPr>
              <a:t>law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075731"/>
            <a:ext cx="9871826" cy="911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Predicꢀon </a:t>
            </a:r>
            <a:r>
              <a:rPr sz="3100" spc="-33" dirty="0">
                <a:solidFill>
                  <a:srgbClr val="54546D"/>
                </a:solidFill>
                <a:latin typeface="DUGJPL+Calibri"/>
                <a:cs typeface="DUGJPL+Calibri"/>
              </a:rPr>
              <a:t>for</a:t>
            </a:r>
            <a:r>
              <a:rPr sz="3100" spc="28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the ꢀme necessary </a:t>
            </a:r>
            <a:r>
              <a:rPr sz="3100" spc="-25" dirty="0">
                <a:solidFill>
                  <a:srgbClr val="54546D"/>
                </a:solidFill>
                <a:latin typeface="DUGJPL+Calibri"/>
                <a:cs typeface="DUGJPL+Calibri"/>
              </a:rPr>
              <a:t>to</a:t>
            </a:r>
            <a:r>
              <a:rPr sz="3100" spc="25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11" dirty="0">
                <a:solidFill>
                  <a:srgbClr val="54546D"/>
                </a:solidFill>
                <a:latin typeface="DUGJPL+Calibri"/>
                <a:cs typeface="DUGJPL+Calibri"/>
              </a:rPr>
              <a:t>press</a:t>
            </a:r>
            <a:r>
              <a:rPr sz="3100" spc="11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a buꢁon, based on</a:t>
            </a:r>
          </a:p>
          <a:p>
            <a:pPr marL="0" marR="0">
              <a:lnSpc>
                <a:spcPts val="3095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the </a:t>
            </a:r>
            <a:r>
              <a:rPr sz="3100" spc="-11" dirty="0">
                <a:solidFill>
                  <a:srgbClr val="54546D"/>
                </a:solidFill>
                <a:latin typeface="DUGJPL+Calibri"/>
                <a:cs typeface="DUGJPL+Calibri"/>
              </a:rPr>
              <a:t>distance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25" dirty="0">
                <a:solidFill>
                  <a:srgbClr val="54546D"/>
                </a:solidFill>
                <a:latin typeface="DUGJPL+Calibri"/>
                <a:cs typeface="DUGJPL+Calibri"/>
              </a:rPr>
              <a:t>to</a:t>
            </a:r>
            <a:r>
              <a:rPr sz="3100" spc="28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it and its </a:t>
            </a:r>
            <a:r>
              <a:rPr sz="3100" spc="-25" dirty="0">
                <a:solidFill>
                  <a:srgbClr val="54546D"/>
                </a:solidFill>
                <a:latin typeface="DUGJPL+Calibri"/>
                <a:cs typeface="DUGJPL+Calibri"/>
              </a:rPr>
              <a:t>size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3029754"/>
            <a:ext cx="503952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40" dirty="0">
                <a:solidFill>
                  <a:srgbClr val="54546D"/>
                </a:solidFill>
                <a:latin typeface="DUGJPL+Calibri"/>
                <a:cs typeface="DUGJPL+Calibri"/>
              </a:rPr>
              <a:t>Tpos=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ꢀꢁ</a:t>
            </a:r>
            <a:r>
              <a:rPr sz="3100" spc="-75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∗ꢀꢂ</a:t>
            </a:r>
            <a:r>
              <a:rPr sz="3100" spc="-73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ꢃꢄ</a:t>
            </a:r>
            <a:r>
              <a:rPr sz="3100" spc="6601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IM=100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39024" y="3029754"/>
            <a:ext cx="3073716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ID=log_2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⁡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(2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ꢂ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⁄</a:t>
            </a:r>
            <a:r>
              <a:rPr sz="3100" dirty="0">
                <a:solidFill>
                  <a:srgbClr val="54546D"/>
                </a:solidFill>
                <a:latin typeface="ETSTEG+CambriaMath"/>
                <a:cs typeface="ETSTEG+CambriaMath"/>
              </a:rPr>
              <a:t>ꢅ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41966" y="4071416"/>
            <a:ext cx="762520" cy="8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91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B050"/>
                </a:solidFill>
                <a:latin typeface="DUGJPL+Calibri"/>
                <a:cs typeface="DUGJPL+Calibri"/>
              </a:rPr>
              <a:t>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9064" y="4909616"/>
            <a:ext cx="574327" cy="8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91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00B050"/>
                </a:solidFill>
                <a:latin typeface="DUGJPL+Calibri"/>
                <a:cs typeface="DUGJPL+Calibri"/>
              </a:rPr>
              <a:t>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56300" y="5067570"/>
            <a:ext cx="945133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HDPASI+Calibri"/>
                <a:cs typeface="HDPASI+Calibri"/>
              </a:rPr>
              <a:t>BUTTON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04110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Fitt</a:t>
            </a:r>
            <a:r>
              <a:rPr sz="4000" spc="-796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14" dirty="0">
                <a:solidFill>
                  <a:srgbClr val="53536C"/>
                </a:solidFill>
                <a:latin typeface="FLPPGK+Calibri-Bold"/>
                <a:cs typeface="FLPPGK+Calibri-Bold"/>
              </a:rPr>
              <a:t>’s</a:t>
            </a:r>
            <a:r>
              <a:rPr sz="4000" spc="11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2" dirty="0">
                <a:solidFill>
                  <a:srgbClr val="53536C"/>
                </a:solidFill>
                <a:latin typeface="FLPPGK+Calibri-Bold"/>
                <a:cs typeface="FLPPGK+Calibri-Bold"/>
              </a:rPr>
              <a:t>law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115654"/>
            <a:ext cx="6643618" cy="154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35" dirty="0">
                <a:solidFill>
                  <a:srgbClr val="53536C"/>
                </a:solidFill>
                <a:latin typeface="AWLDDB+Calibri"/>
                <a:cs typeface="AWLDDB+Calibri"/>
              </a:rPr>
              <a:t>Ta</a:t>
            </a:r>
            <a:r>
              <a:rPr sz="3400" spc="-77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 </a:t>
            </a:r>
            <a:r>
              <a:rPr sz="3400" spc="-40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3 seconds between 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pair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lines switching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from</a:t>
            </a:r>
            <a:r>
              <a:rPr sz="3400" spc="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leꢀ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right</a:t>
            </a:r>
          </a:p>
          <a:p>
            <a:pPr marL="355803" marR="0">
              <a:lnSpc>
                <a:spcPts val="3791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and vice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7" dirty="0">
                <a:solidFill>
                  <a:srgbClr val="53536C"/>
                </a:solidFill>
                <a:latin typeface="AWLDDB+Calibri"/>
                <a:cs typeface="AWLDDB+Calibri"/>
              </a:rPr>
              <a:t>versa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every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ꢁme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3743540"/>
            <a:ext cx="642427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Doubling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distance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between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target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2002" y="4237519"/>
            <a:ext cx="348371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adds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constant</a:t>
            </a:r>
            <a:r>
              <a:rPr sz="3400" spc="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ꢁme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4871401"/>
            <a:ext cx="6653174" cy="1556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Doubling 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target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sizes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reduces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similarly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decreasing the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distance</a:t>
            </a:r>
          </a:p>
          <a:p>
            <a:pPr marL="355803" marR="0">
              <a:lnSpc>
                <a:spcPts val="388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between </a:t>
            </a:r>
            <a:r>
              <a:rPr sz="3400" spc="-21" dirty="0">
                <a:solidFill>
                  <a:srgbClr val="53536C"/>
                </a:solidFill>
                <a:latin typeface="AWLDDB+Calibri"/>
                <a:cs typeface="AWLDDB+Calibri"/>
              </a:rPr>
              <a:t>targets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04110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Fitt</a:t>
            </a:r>
            <a:r>
              <a:rPr sz="4000" spc="-796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14" dirty="0">
                <a:solidFill>
                  <a:srgbClr val="53536C"/>
                </a:solidFill>
                <a:latin typeface="FLPPGK+Calibri-Bold"/>
                <a:cs typeface="FLPPGK+Calibri-Bold"/>
              </a:rPr>
              <a:t>’s</a:t>
            </a:r>
            <a:r>
              <a:rPr sz="4000" spc="11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2" dirty="0">
                <a:solidFill>
                  <a:srgbClr val="53536C"/>
                </a:solidFill>
                <a:latin typeface="FLPPGK+Calibri-Bold"/>
                <a:cs typeface="FLPPGK+Calibri-Bold"/>
              </a:rPr>
              <a:t>law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82841" y="1998234"/>
            <a:ext cx="603237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FFFFFF"/>
                </a:solidFill>
                <a:latin typeface="HDPASI+Calibri"/>
                <a:cs typeface="HDPASI+Calibri"/>
              </a:rPr>
              <a:t>20px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03494" y="3378979"/>
            <a:ext cx="719100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6"/>
                </a:solidFill>
                <a:latin typeface="HDPASI+Calibri"/>
                <a:cs typeface="HDPASI+Calibri"/>
              </a:rPr>
              <a:t>450px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87638" y="4924314"/>
            <a:ext cx="719100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6"/>
                </a:solidFill>
                <a:latin typeface="HDPASI+Calibri"/>
                <a:cs typeface="HDPASI+Calibri"/>
              </a:rPr>
              <a:t>120px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66966" y="5079762"/>
            <a:ext cx="719100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6"/>
                </a:solidFill>
                <a:latin typeface="HDPASI+Calibri"/>
                <a:cs typeface="HDPASI+Calibri"/>
              </a:rPr>
              <a:t>200px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2342879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Experiment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55668" y="4738386"/>
            <a:ext cx="719100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HDPASI+Calibri"/>
                <a:cs typeface="HDPASI+Calibri"/>
              </a:rPr>
              <a:t>450px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49321" y="5351035"/>
            <a:ext cx="603237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815DC5"/>
                </a:solidFill>
                <a:latin typeface="HDPASI+Calibri"/>
                <a:cs typeface="HDPASI+Calibri"/>
              </a:rPr>
              <a:t>60px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72857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Also </a:t>
            </a:r>
            <a:r>
              <a:rPr sz="4000" spc="-15" dirty="0">
                <a:solidFill>
                  <a:srgbClr val="54546D"/>
                </a:solidFill>
                <a:latin typeface="FLPPGK+Calibri-Bold"/>
                <a:cs typeface="FLPPGK+Calibri-Bold"/>
              </a:rPr>
              <a:t>works</a:t>
            </a:r>
            <a:r>
              <a:rPr sz="4000" spc="18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33" dirty="0">
                <a:solidFill>
                  <a:srgbClr val="54546D"/>
                </a:solidFill>
                <a:latin typeface="FLPPGK+Calibri-Bold"/>
                <a:cs typeface="FLPPGK+Calibri-Bold"/>
              </a:rPr>
              <a:t>for</a:t>
            </a:r>
            <a:r>
              <a:rPr sz="4000" spc="33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14" dirty="0">
                <a:solidFill>
                  <a:srgbClr val="54546D"/>
                </a:solidFill>
                <a:latin typeface="FLPPGK+Calibri-Bold"/>
                <a:cs typeface="FLPPGK+Calibri-Bold"/>
              </a:rPr>
              <a:t>real</a:t>
            </a:r>
            <a:r>
              <a:rPr sz="4000" spc="18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objects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82215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44" dirty="0">
                <a:solidFill>
                  <a:srgbClr val="53536C"/>
                </a:solidFill>
                <a:latin typeface="FLPPGK+Calibri-Bold"/>
                <a:cs typeface="FLPPGK+Calibri-Bold"/>
              </a:rPr>
              <a:t>Here’s</a:t>
            </a:r>
            <a:r>
              <a:rPr sz="4000" spc="46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7" dirty="0">
                <a:solidFill>
                  <a:srgbClr val="53536C"/>
                </a:solidFill>
                <a:latin typeface="FLPPGK+Calibri-Bold"/>
                <a:cs typeface="FLPPGK+Calibri-Bold"/>
              </a:rPr>
              <a:t>why…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4526322"/>
            <a:ext cx="4821075" cy="1713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UX is a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force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0" dirty="0">
                <a:solidFill>
                  <a:srgbClr val="53536C"/>
                </a:solidFill>
                <a:latin typeface="DUGJPL+Calibri"/>
                <a:cs typeface="DUGJPL+Calibri"/>
              </a:rPr>
              <a:t>for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good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world needs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more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it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9" dirty="0">
                <a:solidFill>
                  <a:srgbClr val="53536C"/>
                </a:solidFill>
                <a:latin typeface="DUGJPL+Calibri"/>
                <a:cs typeface="DUGJPL+Calibri"/>
              </a:rPr>
              <a:t>We</a:t>
            </a:r>
            <a:r>
              <a:rPr sz="3100" spc="10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can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make</a:t>
            </a:r>
            <a:r>
              <a:rPr sz="3100" spc="27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it happen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6694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940150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People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create</a:t>
            </a:r>
            <a:r>
              <a:rPr sz="3400" spc="1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conceptual models of how things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771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940150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54546D"/>
                </a:solidFill>
                <a:latin typeface="AWLDDB+Calibri"/>
                <a:cs typeface="AWLDDB+Calibri"/>
              </a:rPr>
              <a:t>People</a:t>
            </a:r>
            <a:r>
              <a:rPr sz="3400" spc="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4546D"/>
                </a:solidFill>
                <a:latin typeface="AWLDDB+Calibri"/>
                <a:cs typeface="AWLDDB+Calibri"/>
              </a:rPr>
              <a:t>create</a:t>
            </a:r>
            <a:r>
              <a:rPr sz="3400" spc="17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conceptual models of how things </a:t>
            </a:r>
            <a:r>
              <a:rPr sz="3400" spc="-12" dirty="0">
                <a:solidFill>
                  <a:srgbClr val="54546D"/>
                </a:solidFill>
                <a:latin typeface="AWLDDB+Calibri"/>
                <a:cs typeface="AWLDDB+Calibri"/>
              </a:rPr>
              <a:t>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771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1252661" cy="16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designer</a:t>
            </a:r>
            <a:r>
              <a:rPr sz="3400" spc="-61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5" dirty="0">
                <a:solidFill>
                  <a:srgbClr val="53536C"/>
                </a:solidFill>
                <a:latin typeface="AWLDDB+Calibri"/>
                <a:cs typeface="AWLDDB+Calibri"/>
              </a:rPr>
              <a:t>’s</a:t>
            </a:r>
            <a:r>
              <a:rPr sz="3400" spc="9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goal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is </a:t>
            </a:r>
            <a:r>
              <a:rPr sz="3400" spc="-40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sꢁmulate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creaꢁon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of a conceptual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model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that is as close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as possible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funcꢁonal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model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the</a:t>
            </a:r>
          </a:p>
          <a:p>
            <a:pPr marL="0" marR="0">
              <a:lnSpc>
                <a:spcPts val="4150"/>
              </a:lnSpc>
              <a:spcBef>
                <a:spcPts val="147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object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771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771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6694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8629115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Allow us</a:t>
            </a:r>
            <a:r>
              <a:rPr sz="3400" spc="-11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33" dirty="0">
                <a:solidFill>
                  <a:srgbClr val="54546D"/>
                </a:solidFill>
                <a:latin typeface="AWLDDB+Calibri"/>
                <a:cs typeface="AWLDDB+Calibri"/>
              </a:rPr>
              <a:t>to</a:t>
            </a:r>
            <a:r>
              <a:rPr sz="3400" spc="23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predict the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4546D"/>
                </a:solidFill>
                <a:latin typeface="AWLDDB+Calibri"/>
                <a:cs typeface="AWLDDB+Calibri"/>
              </a:rPr>
              <a:t>outcome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of our actions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Abide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the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rules of 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good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118039"/>
            <a:ext cx="7471967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Use with </a:t>
            </a:r>
            <a:r>
              <a:rPr sz="3400" spc="-25" dirty="0">
                <a:solidFill>
                  <a:srgbClr val="54546D"/>
                </a:solidFill>
                <a:latin typeface="AWLDDB+Calibri"/>
                <a:cs typeface="AWLDDB+Calibri"/>
              </a:rPr>
              <a:t>care</a:t>
            </a:r>
            <a:r>
              <a:rPr sz="3400" spc="18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mappings and </a:t>
            </a:r>
            <a:r>
              <a:rPr sz="3400" spc="-18" dirty="0">
                <a:solidFill>
                  <a:srgbClr val="54546D"/>
                </a:solidFill>
                <a:latin typeface="AWLDDB+Calibri"/>
                <a:cs typeface="AWLDDB+Calibri"/>
              </a:rPr>
              <a:t>constraints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Carefully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21" dirty="0">
                <a:solidFill>
                  <a:srgbClr val="54546D"/>
                </a:solidFill>
                <a:latin typeface="AWLDDB+Calibri"/>
                <a:cs typeface="AWLDDB+Calibri"/>
              </a:rPr>
              <a:t>craft</a:t>
            </a:r>
            <a:r>
              <a:rPr sz="3400" spc="12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 good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conceptual 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8771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Conceptual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70465" y="1933528"/>
            <a:ext cx="795101" cy="36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2"/>
              </a:lnSpc>
              <a:spcBef>
                <a:spcPts val="0"/>
              </a:spcBef>
              <a:spcAft>
                <a:spcPts val="0"/>
              </a:spcAft>
            </a:pPr>
            <a:r>
              <a:rPr sz="1100" spc="-23" dirty="0">
                <a:solidFill>
                  <a:srgbClr val="FFFFFF"/>
                </a:solidFill>
                <a:latin typeface="DUGJPL+Calibri"/>
                <a:cs typeface="DUGJPL+Calibri"/>
              </a:rPr>
              <a:t>Conceptual</a:t>
            </a:r>
          </a:p>
          <a:p>
            <a:pPr marL="13494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30" dirty="0">
                <a:solidFill>
                  <a:srgbClr val="FFFFFF"/>
                </a:solidFill>
                <a:latin typeface="DUGJPL+Calibri"/>
                <a:cs typeface="DUGJPL+Calibri"/>
              </a:rPr>
              <a:t>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0948" y="2625723"/>
            <a:ext cx="639552" cy="471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815DC6"/>
                </a:solidFill>
                <a:latin typeface="DUGJPL+Calibri"/>
                <a:cs typeface="DUGJPL+Calibri"/>
              </a:rPr>
              <a:t>Design</a:t>
            </a:r>
          </a:p>
          <a:p>
            <a:pPr marL="14223" marR="0">
              <a:lnSpc>
                <a:spcPts val="1703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815DC6"/>
                </a:solidFill>
                <a:latin typeface="DUGJPL+Calibri"/>
                <a:cs typeface="DUGJPL+Calibri"/>
              </a:rPr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41990" y="2704672"/>
            <a:ext cx="795101" cy="36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2"/>
              </a:lnSpc>
              <a:spcBef>
                <a:spcPts val="0"/>
              </a:spcBef>
              <a:spcAft>
                <a:spcPts val="0"/>
              </a:spcAft>
            </a:pPr>
            <a:r>
              <a:rPr sz="1100" spc="-23" dirty="0">
                <a:solidFill>
                  <a:srgbClr val="FFFFFF"/>
                </a:solidFill>
                <a:latin typeface="DUGJPL+Calibri"/>
                <a:cs typeface="DUGJPL+Calibri"/>
              </a:rPr>
              <a:t>Conceptual</a:t>
            </a:r>
          </a:p>
          <a:p>
            <a:pPr marL="13494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30" dirty="0">
                <a:solidFill>
                  <a:srgbClr val="FFFFFF"/>
                </a:solidFill>
                <a:latin typeface="DUGJPL+Calibri"/>
                <a:cs typeface="DUGJPL+Calibri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82251" y="3344752"/>
            <a:ext cx="795101" cy="36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2"/>
              </a:lnSpc>
              <a:spcBef>
                <a:spcPts val="0"/>
              </a:spcBef>
              <a:spcAft>
                <a:spcPts val="0"/>
              </a:spcAft>
            </a:pPr>
            <a:r>
              <a:rPr sz="1100" spc="-23" dirty="0">
                <a:solidFill>
                  <a:srgbClr val="FFFFFF"/>
                </a:solidFill>
                <a:latin typeface="DUGJPL+Calibri"/>
                <a:cs typeface="DUGJPL+Calibri"/>
              </a:rPr>
              <a:t>Conceptual</a:t>
            </a:r>
          </a:p>
          <a:p>
            <a:pPr marL="13494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30" dirty="0">
                <a:solidFill>
                  <a:srgbClr val="FFFFFF"/>
                </a:solidFill>
                <a:latin typeface="DUGJPL+Calibri"/>
                <a:cs typeface="DUGJPL+Calibri"/>
              </a:rPr>
              <a:t>model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0266" y="3507536"/>
            <a:ext cx="499988" cy="875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91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FFFFFF"/>
                </a:solidFill>
                <a:latin typeface="DUGJPL+Calibri"/>
                <a:cs typeface="DUGJPL+Calibri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9679" y="4090259"/>
            <a:ext cx="3593853" cy="1998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Share a </a:t>
            </a: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frustrating</a:t>
            </a:r>
          </a:p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experience of </a:t>
            </a:r>
            <a:r>
              <a:rPr sz="2900" spc="-21" dirty="0">
                <a:solidFill>
                  <a:srgbClr val="FFFFFF"/>
                </a:solidFill>
                <a:latin typeface="Calibri"/>
                <a:cs typeface="Calibri"/>
              </a:rPr>
              <a:t>yours</a:t>
            </a:r>
          </a:p>
          <a:p>
            <a:pPr marL="0" marR="0">
              <a:lnSpc>
                <a:spcPts val="2902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900" spc="-17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900" spc="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1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mismatch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 between the</a:t>
            </a:r>
          </a:p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813772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4546D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 principles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9122026" cy="1960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spc="-37" dirty="0">
                <a:solidFill>
                  <a:srgbClr val="54546D"/>
                </a:solidFill>
                <a:latin typeface="AWLDDB+Calibri"/>
                <a:cs typeface="AWLDDB+Calibri"/>
              </a:rPr>
              <a:t>Wertheimer,</a:t>
            </a:r>
            <a:r>
              <a:rPr sz="3400" spc="36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4546D"/>
                </a:solidFill>
                <a:latin typeface="AWLDDB+Calibri"/>
                <a:cs typeface="AWLDDB+Calibri"/>
              </a:rPr>
              <a:t>Kohler</a:t>
            </a:r>
            <a:r>
              <a:rPr sz="3400" spc="12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&amp;</a:t>
            </a:r>
            <a:r>
              <a:rPr sz="3400" spc="-31" dirty="0">
                <a:solidFill>
                  <a:srgbClr val="54546D"/>
                </a:solidFill>
                <a:latin typeface="AWLDDB+Calibri"/>
                <a:cs typeface="AWLDDB+Calibri"/>
              </a:rPr>
              <a:t> Kofka</a:t>
            </a:r>
            <a:r>
              <a:rPr sz="3400" spc="2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in early 20th century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The whole is </a:t>
            </a:r>
            <a:r>
              <a:rPr sz="3400" spc="-17" dirty="0">
                <a:solidFill>
                  <a:srgbClr val="54546D"/>
                </a:solidFill>
                <a:latin typeface="AWLDDB+Calibri"/>
                <a:cs typeface="AWLDDB+Calibri"/>
              </a:rPr>
              <a:t>more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than the sum of its parts</a:t>
            </a:r>
          </a:p>
          <a:p>
            <a:pPr marL="0" marR="0">
              <a:lnSpc>
                <a:spcPts val="4150"/>
              </a:lnSpc>
              <a:spcBef>
                <a:spcPts val="1344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Based on human perception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815828"/>
            <a:ext cx="467814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spc="-17" dirty="0">
                <a:solidFill>
                  <a:srgbClr val="54546D"/>
                </a:solidFill>
                <a:latin typeface="AWLDDB+Calibri"/>
                <a:cs typeface="AWLDDB+Calibri"/>
              </a:rPr>
              <a:t>Perception</a:t>
            </a:r>
            <a:r>
              <a:rPr sz="3400" spc="12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of belonging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4501527"/>
            <a:ext cx="674717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Guidelines </a:t>
            </a:r>
            <a:r>
              <a:rPr sz="3400" spc="-38" dirty="0">
                <a:solidFill>
                  <a:srgbClr val="54546D"/>
                </a:solidFill>
                <a:latin typeface="AWLDDB+Calibri"/>
                <a:cs typeface="AWLDDB+Calibri"/>
              </a:rPr>
              <a:t>for</a:t>
            </a:r>
            <a:r>
              <a:rPr sz="3400" spc="37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4546D"/>
                </a:solidFill>
                <a:latin typeface="AWLDDB+Calibri"/>
                <a:cs typeface="AWLDDB+Calibri"/>
              </a:rPr>
              <a:t>layout</a:t>
            </a:r>
            <a:r>
              <a:rPr sz="3400" spc="18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and alignment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8126383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2" dirty="0">
                <a:solidFill>
                  <a:srgbClr val="53536C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principles - </a:t>
            </a:r>
            <a:r>
              <a:rPr sz="4000" spc="-20" dirty="0">
                <a:solidFill>
                  <a:srgbClr val="53536C"/>
                </a:solidFill>
                <a:latin typeface="FLPPGK+Calibri-Bold"/>
                <a:cs typeface="FLPPGK+Calibri-Bold"/>
              </a:rPr>
              <a:t>Law</a:t>
            </a:r>
            <a:r>
              <a:rPr sz="4000" spc="1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</a:t>
            </a: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good</a:t>
            </a:r>
            <a:r>
              <a:rPr sz="4000" spc="1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shape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1723647" cy="1110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Human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brain</a:t>
            </a:r>
            <a:r>
              <a:rPr sz="3400" spc="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perfects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 shape of an object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(natural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compressing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algorithm)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22098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3536C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principles - </a:t>
            </a: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Proximity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0225302" cy="1110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Objects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nearer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one another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perceived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as belonging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together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20203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4546D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 principles - Similarity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1709355" cy="1110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Objects </a:t>
            </a:r>
            <a:r>
              <a:rPr sz="3400" spc="-11" dirty="0">
                <a:solidFill>
                  <a:srgbClr val="54546D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4546D"/>
                </a:solidFill>
                <a:latin typeface="AWLDDB+Calibri"/>
                <a:cs typeface="AWLDDB+Calibri"/>
              </a:rPr>
              <a:t>are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similar </a:t>
            </a:r>
            <a:r>
              <a:rPr sz="3400" spc="-34" dirty="0">
                <a:solidFill>
                  <a:srgbClr val="54546D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one another </a:t>
            </a:r>
            <a:r>
              <a:rPr sz="3400" spc="-23" dirty="0">
                <a:solidFill>
                  <a:srgbClr val="54546D"/>
                </a:solidFill>
                <a:latin typeface="AWLDDB+Calibri"/>
                <a:cs typeface="AWLDDB+Calibri"/>
              </a:rPr>
              <a:t>are</a:t>
            </a:r>
            <a:r>
              <a:rPr sz="3400" spc="17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4546D"/>
                </a:solidFill>
                <a:latin typeface="AWLDDB+Calibri"/>
                <a:cs typeface="AWLDDB+Calibri"/>
              </a:rPr>
              <a:t>perceived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as belonging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spc="-12" dirty="0">
                <a:solidFill>
                  <a:srgbClr val="54546D"/>
                </a:solidFill>
                <a:latin typeface="AWLDDB+Calibri"/>
                <a:cs typeface="AWLDDB+Calibri"/>
              </a:rPr>
              <a:t>together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77292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3536C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principles - Closure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0734434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Objects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situated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within an enclosed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area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seen as 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group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843829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2" dirty="0">
                <a:solidFill>
                  <a:srgbClr val="53536C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principles - </a:t>
            </a: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Previous</a:t>
            </a:r>
            <a:r>
              <a:rPr sz="4000" spc="12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experience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1358643" cy="1110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Human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brain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relies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on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previous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experience when perceiving and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interpreting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information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720278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3536C"/>
                </a:solidFill>
                <a:latin typeface="FLPPGK+Calibri-Bold"/>
                <a:cs typeface="FLPPGK+Calibri-Bold"/>
              </a:rPr>
              <a:t>Gestalt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principles - Common </a:t>
            </a: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faith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928607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Objects with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idenꢁcal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behavior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perceived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as one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381365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654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The </a:t>
            </a:r>
            <a:r>
              <a:rPr sz="4000" spc="-15" dirty="0">
                <a:solidFill>
                  <a:srgbClr val="54546D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4546D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of 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4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C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78492" y="3665490"/>
            <a:ext cx="758837" cy="582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1" dirty="0">
                <a:solidFill>
                  <a:srgbClr val="FFFFFF"/>
                </a:solidFill>
                <a:latin typeface="HDPASI+Calibri"/>
                <a:cs typeface="HDPASI+Calibri"/>
              </a:rPr>
              <a:t>Evalua</a:t>
            </a:r>
          </a:p>
          <a:p>
            <a:pPr marL="114986" marR="0">
              <a:lnSpc>
                <a:spcPts val="208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HDPASI+Calibri"/>
                <a:cs typeface="HDPASI+Calibri"/>
              </a:rPr>
              <a:t>ꢀon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02227" y="3802650"/>
            <a:ext cx="751023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HDPASI+Calibri"/>
                <a:cs typeface="HDPASI+Calibri"/>
              </a:rPr>
              <a:t>Action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3916722"/>
            <a:ext cx="378908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spc="-28" dirty="0">
                <a:solidFill>
                  <a:srgbClr val="54546D"/>
                </a:solidFill>
                <a:latin typeface="DUGJPL+Calibri"/>
                <a:cs typeface="DUGJPL+Calibri"/>
              </a:rPr>
              <a:t>Why</a:t>
            </a:r>
            <a:r>
              <a:rPr sz="3100" spc="25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do </a:t>
            </a:r>
            <a:r>
              <a:rPr sz="3100" spc="-30" dirty="0">
                <a:solidFill>
                  <a:srgbClr val="54546D"/>
                </a:solidFill>
                <a:latin typeface="DUGJPL+Calibri"/>
                <a:cs typeface="DUGJPL+Calibri"/>
              </a:rPr>
              <a:t>we</a:t>
            </a:r>
            <a:r>
              <a:rPr sz="3100" spc="25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17" dirty="0">
                <a:solidFill>
                  <a:srgbClr val="54546D"/>
                </a:solidFill>
                <a:latin typeface="DUGJPL+Calibri"/>
                <a:cs typeface="DUGJPL+Calibri"/>
              </a:rPr>
              <a:t>fail</a:t>
            </a:r>
            <a:r>
              <a:rPr sz="3100" spc="18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upon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1710" y="4373808"/>
            <a:ext cx="472694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0" dirty="0">
                <a:solidFill>
                  <a:srgbClr val="54546D"/>
                </a:solidFill>
                <a:latin typeface="DUGJPL+Calibri"/>
                <a:cs typeface="DUGJPL+Calibri"/>
              </a:rPr>
              <a:t>encountering</a:t>
            </a:r>
            <a:r>
              <a:rPr sz="3100" spc="14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11" dirty="0">
                <a:solidFill>
                  <a:srgbClr val="54546D"/>
                </a:solidFill>
                <a:latin typeface="DUGJPL+Calibri"/>
                <a:cs typeface="DUGJPL+Calibri"/>
              </a:rPr>
              <a:t>new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 products?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6199" y="4971051"/>
            <a:ext cx="5842665" cy="142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What</a:t>
            </a:r>
            <a:r>
              <a:rPr sz="3100" spc="1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is the model of our</a:t>
            </a:r>
          </a:p>
          <a:p>
            <a:pPr marL="355511" marR="0">
              <a:lnSpc>
                <a:spcPts val="3502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2" dirty="0">
                <a:solidFill>
                  <a:srgbClr val="54546D"/>
                </a:solidFill>
                <a:latin typeface="DUGJPL+Calibri"/>
                <a:cs typeface="DUGJPL+Calibri"/>
              </a:rPr>
              <a:t>interactions</a:t>
            </a:r>
            <a:r>
              <a:rPr sz="3100" spc="1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with the surrounding</a:t>
            </a:r>
          </a:p>
          <a:p>
            <a:pPr marL="355511" marR="0">
              <a:lnSpc>
                <a:spcPts val="3599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world?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59141" y="5021850"/>
            <a:ext cx="860189" cy="582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53536C"/>
                </a:solidFill>
                <a:latin typeface="HDPASI+Calibri"/>
                <a:cs typeface="HDPASI+Calibri"/>
              </a:rPr>
              <a:t>Environ</a:t>
            </a:r>
          </a:p>
          <a:p>
            <a:pPr marL="104470" marR="0">
              <a:lnSpc>
                <a:spcPts val="208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C"/>
                </a:solidFill>
                <a:latin typeface="HDPASI+Calibri"/>
                <a:cs typeface="HDPASI+Calibri"/>
              </a:rPr>
              <a:t>ment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106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acꢀon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4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C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3128" y="3521836"/>
            <a:ext cx="819584" cy="83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Intention</a:t>
            </a:r>
          </a:p>
          <a:p>
            <a:pPr marL="64072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Actions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916722"/>
            <a:ext cx="2749605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Abstract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goals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4526170"/>
            <a:ext cx="3712516" cy="1713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Define an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intention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Sequence of actions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1" dirty="0">
                <a:solidFill>
                  <a:srgbClr val="53536C"/>
                </a:solidFill>
                <a:latin typeface="DUGJPL+Calibri"/>
                <a:cs typeface="DUGJPL+Calibri"/>
              </a:rPr>
              <a:t>Execution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3857" y="4673979"/>
            <a:ext cx="859519" cy="255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Execuꢀon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654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</a:t>
            </a: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4285531"/>
            <a:ext cx="5573693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There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are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always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multiple paths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710" y="4693797"/>
            <a:ext cx="536085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towards</a:t>
            </a:r>
            <a:r>
              <a:rPr sz="3100" spc="2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achieving the same goal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5239466"/>
            <a:ext cx="532129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What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if I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were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driving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towards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10" y="5644977"/>
            <a:ext cx="5019657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sun and it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was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blinding 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49959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1" dirty="0">
                <a:solidFill>
                  <a:srgbClr val="54546D"/>
                </a:solidFill>
                <a:latin typeface="FLPPGK+Calibri-Bold"/>
                <a:cs typeface="FLPPGK+Calibri-Bold"/>
              </a:rPr>
              <a:t>What</a:t>
            </a:r>
            <a:r>
              <a:rPr sz="4000" spc="10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is User Experience?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33933" y="3416046"/>
            <a:ext cx="866775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815DC6"/>
                </a:solidFill>
                <a:latin typeface="KIONUC+Lato-Regular"/>
                <a:cs typeface="KIONUC+Lato-Regular"/>
              </a:rPr>
              <a:t>User</a:t>
            </a:r>
          </a:p>
          <a:p>
            <a:pPr marL="0" marR="0">
              <a:lnSpc>
                <a:spcPts val="228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815DC6"/>
                </a:solidFill>
                <a:latin typeface="KIONUC+Lato-Regular"/>
                <a:cs typeface="KIONUC+Lato-Regular"/>
              </a:rPr>
              <a:t>Needs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34556" y="3397758"/>
            <a:ext cx="1124966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815DC6"/>
                </a:solidFill>
                <a:latin typeface="KIONUC+Lato-Regular"/>
                <a:cs typeface="KIONUC+Lato-Regular"/>
              </a:rPr>
              <a:t>Business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815DC6"/>
                </a:solidFill>
                <a:latin typeface="KIONUC+Lato-Regular"/>
                <a:cs typeface="KIONUC+Lato-Regular"/>
              </a:rPr>
              <a:t>Goals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27430" y="3762340"/>
            <a:ext cx="680656" cy="490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64"/>
              </a:lnSpc>
              <a:spcBef>
                <a:spcPts val="0"/>
              </a:spcBef>
              <a:spcAft>
                <a:spcPts val="0"/>
              </a:spcAft>
            </a:pPr>
            <a:r>
              <a:rPr sz="2950" spc="43" dirty="0">
                <a:solidFill>
                  <a:srgbClr val="815DC6"/>
                </a:solidFill>
                <a:latin typeface="NNEVJL+Lato-Regular"/>
                <a:cs typeface="NNEVJL+Lato-Regular"/>
              </a:rPr>
              <a:t>UX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42762" y="5339333"/>
            <a:ext cx="1464308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815DC6"/>
                </a:solidFill>
                <a:latin typeface="KIONUC+Lato-Regular"/>
                <a:cs typeface="KIONUC+Lato-Regular"/>
              </a:rPr>
              <a:t>Information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106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acꢀon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4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C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06560" y="3521836"/>
            <a:ext cx="1176746" cy="140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4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Comparison</a:t>
            </a:r>
          </a:p>
          <a:p>
            <a:pPr marL="0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Interpretation</a:t>
            </a:r>
          </a:p>
          <a:p>
            <a:pPr marL="120080" marR="0">
              <a:lnSpc>
                <a:spcPts val="1708"/>
              </a:lnSpc>
              <a:spcBef>
                <a:spcPts val="287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Percepꢀon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739939"/>
            <a:ext cx="5681765" cy="16253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Evaluation</a:t>
            </a:r>
            <a:r>
              <a:rPr sz="3100" spc="1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has also </a:t>
            </a:r>
            <a:r>
              <a:rPr sz="3100" spc="-14" dirty="0">
                <a:solidFill>
                  <a:srgbClr val="53536C"/>
                </a:solidFill>
                <a:latin typeface="DUGJPL+Calibri"/>
                <a:cs typeface="DUGJPL+Calibri"/>
              </a:rPr>
              <a:t>three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phases</a:t>
            </a:r>
          </a:p>
          <a:p>
            <a:pPr marL="0" marR="0">
              <a:lnSpc>
                <a:spcPts val="3784"/>
              </a:lnSpc>
              <a:spcBef>
                <a:spcPts val="512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Perception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the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environment</a:t>
            </a:r>
          </a:p>
          <a:p>
            <a:pPr marL="0" marR="0">
              <a:lnSpc>
                <a:spcPts val="3784"/>
              </a:lnSpc>
              <a:spcBef>
                <a:spcPts val="633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7" dirty="0">
                <a:solidFill>
                  <a:srgbClr val="53536C"/>
                </a:solidFill>
                <a:latin typeface="DUGJPL+Calibri"/>
                <a:cs typeface="DUGJPL+Calibri"/>
              </a:rPr>
              <a:t>Interpretation</a:t>
            </a:r>
            <a:r>
              <a:rPr sz="3100" spc="1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the </a:t>
            </a:r>
            <a:r>
              <a:rPr sz="3100" spc="-34" dirty="0">
                <a:solidFill>
                  <a:srgbClr val="53536C"/>
                </a:solidFill>
                <a:latin typeface="DUGJPL+Calibri"/>
                <a:cs typeface="DUGJPL+Calibri"/>
              </a:rPr>
              <a:t>state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5392297"/>
            <a:ext cx="482074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Comparison if the goal </a:t>
            </a:r>
            <a:r>
              <a:rPr sz="3100" spc="-17" dirty="0">
                <a:solidFill>
                  <a:srgbClr val="53536C"/>
                </a:solidFill>
                <a:latin typeface="DUGJPL+Calibri"/>
                <a:cs typeface="DUGJPL+Calibri"/>
              </a:rPr>
              <a:t>was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1710" y="5797809"/>
            <a:ext cx="1450187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reached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654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The </a:t>
            </a:r>
            <a:r>
              <a:rPr sz="4000" spc="-15" dirty="0">
                <a:solidFill>
                  <a:srgbClr val="54546D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4546D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of 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5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3128" y="3521836"/>
            <a:ext cx="819584" cy="83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Intention</a:t>
            </a:r>
          </a:p>
          <a:p>
            <a:pPr marL="65658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Acꢀons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06560" y="3521836"/>
            <a:ext cx="1176746" cy="140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4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Comparison</a:t>
            </a:r>
          </a:p>
          <a:p>
            <a:pPr marL="0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Interpretation</a:t>
            </a:r>
          </a:p>
          <a:p>
            <a:pPr marL="117983" marR="0">
              <a:lnSpc>
                <a:spcPts val="1708"/>
              </a:lnSpc>
              <a:spcBef>
                <a:spcPts val="287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Perception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3916723"/>
            <a:ext cx="378917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7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spc="-28" dirty="0">
                <a:solidFill>
                  <a:srgbClr val="54546D"/>
                </a:solidFill>
                <a:latin typeface="DUGJPL+Calibri"/>
                <a:cs typeface="DUGJPL+Calibri"/>
              </a:rPr>
              <a:t>Why</a:t>
            </a:r>
            <a:r>
              <a:rPr sz="3100" spc="25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do </a:t>
            </a:r>
            <a:r>
              <a:rPr sz="3100" spc="-30" dirty="0">
                <a:solidFill>
                  <a:srgbClr val="54546D"/>
                </a:solidFill>
                <a:latin typeface="DUGJPL+Calibri"/>
                <a:cs typeface="DUGJPL+Calibri"/>
              </a:rPr>
              <a:t>we</a:t>
            </a:r>
            <a:r>
              <a:rPr sz="3100" spc="25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17" dirty="0">
                <a:solidFill>
                  <a:srgbClr val="54546D"/>
                </a:solidFill>
                <a:latin typeface="DUGJPL+Calibri"/>
                <a:cs typeface="DUGJPL+Calibri"/>
              </a:rPr>
              <a:t>fail</a:t>
            </a:r>
            <a:r>
              <a:rPr sz="3100" spc="18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upon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1799" y="4373923"/>
            <a:ext cx="4726950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0" dirty="0">
                <a:solidFill>
                  <a:srgbClr val="54546D"/>
                </a:solidFill>
                <a:latin typeface="DUGJPL+Calibri"/>
                <a:cs typeface="DUGJPL+Calibri"/>
              </a:rPr>
              <a:t>encountering</a:t>
            </a:r>
            <a:r>
              <a:rPr sz="3100" spc="14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11" dirty="0">
                <a:solidFill>
                  <a:srgbClr val="54546D"/>
                </a:solidFill>
                <a:latin typeface="DUGJPL+Calibri"/>
                <a:cs typeface="DUGJPL+Calibri"/>
              </a:rPr>
              <a:t>new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 products?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92236" y="4673979"/>
            <a:ext cx="860821" cy="255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Execution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199" y="4971331"/>
            <a:ext cx="5842755" cy="1420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7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What</a:t>
            </a:r>
            <a:r>
              <a:rPr sz="3100" spc="1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is the model of our</a:t>
            </a:r>
          </a:p>
          <a:p>
            <a:pPr marL="355599" marR="0">
              <a:lnSpc>
                <a:spcPts val="350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2" dirty="0">
                <a:solidFill>
                  <a:srgbClr val="54546D"/>
                </a:solidFill>
                <a:latin typeface="DUGJPL+Calibri"/>
                <a:cs typeface="DUGJPL+Calibri"/>
              </a:rPr>
              <a:t>interactions</a:t>
            </a:r>
            <a:r>
              <a:rPr sz="3100" spc="1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with the surrounding</a:t>
            </a:r>
          </a:p>
          <a:p>
            <a:pPr marL="355599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world?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59141" y="5722890"/>
            <a:ext cx="860189" cy="585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53536D"/>
                </a:solidFill>
                <a:latin typeface="HDPASI+Calibri"/>
                <a:cs typeface="HDPASI+Calibri"/>
              </a:rPr>
              <a:t>Environ</a:t>
            </a:r>
          </a:p>
          <a:p>
            <a:pPr marL="104457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ment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66106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acꢀon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264750"/>
            <a:ext cx="559576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0" dirty="0">
                <a:solidFill>
                  <a:srgbClr val="53536C"/>
                </a:solidFill>
                <a:latin typeface="AWLDDB+Calibri"/>
                <a:cs typeface="AWLDDB+Calibri"/>
              </a:rPr>
              <a:t>always</a:t>
            </a:r>
            <a:r>
              <a:rPr sz="3400" spc="1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happen in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cycles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950448"/>
            <a:ext cx="7743063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1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don’t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follow</a:t>
            </a:r>
            <a:r>
              <a:rPr sz="3400" spc="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them strictly all the time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work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only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simple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goals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and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tasks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5349480"/>
            <a:ext cx="11575424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model is not applicable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goals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6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faced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in a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random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4216" y="5895276"/>
            <a:ext cx="144042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fashion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195073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655107"/>
            <a:ext cx="3226394" cy="1067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It is dark</a:t>
            </a:r>
          </a:p>
          <a:p>
            <a:pPr marL="0" marR="0">
              <a:lnSpc>
                <a:spcPts val="3784"/>
              </a:lnSpc>
              <a:spcBef>
                <a:spcPts val="537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need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more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light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2761797"/>
            <a:ext cx="5369078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will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go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3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light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switch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and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3924" y="3167308"/>
            <a:ext cx="1991250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switch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it 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3712976"/>
            <a:ext cx="8700065" cy="16253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go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3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switch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and flip it</a:t>
            </a:r>
          </a:p>
          <a:p>
            <a:pPr marL="0" marR="0">
              <a:lnSpc>
                <a:spcPts val="3784"/>
              </a:lnSpc>
              <a:spcBef>
                <a:spcPts val="633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perceive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the light intensity in the </a:t>
            </a:r>
            <a:r>
              <a:rPr sz="3100" spc="-17" dirty="0">
                <a:solidFill>
                  <a:srgbClr val="53536C"/>
                </a:solidFill>
                <a:latin typeface="DUGJPL+Calibri"/>
                <a:cs typeface="DUGJPL+Calibri"/>
              </a:rPr>
              <a:t>room</a:t>
            </a:r>
            <a:r>
              <a:rPr sz="3100" spc="1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4" dirty="0">
                <a:solidFill>
                  <a:srgbClr val="53536C"/>
                </a:solidFill>
                <a:latin typeface="DUGJPL+Calibri"/>
                <a:cs typeface="DUGJPL+Calibri"/>
              </a:rPr>
              <a:t>afterwards</a:t>
            </a:r>
          </a:p>
          <a:p>
            <a:pPr marL="0" marR="0">
              <a:lnSpc>
                <a:spcPts val="3784"/>
              </a:lnSpc>
              <a:spcBef>
                <a:spcPts val="512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interpret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that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it is now bright in the </a:t>
            </a:r>
            <a:r>
              <a:rPr sz="3100" spc="-17" dirty="0">
                <a:solidFill>
                  <a:srgbClr val="53536C"/>
                </a:solidFill>
                <a:latin typeface="DUGJPL+Calibri"/>
                <a:cs typeface="DUGJPL+Calibri"/>
              </a:rPr>
              <a:t>room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8413" y="5377540"/>
            <a:ext cx="1111423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 </a:t>
            </a:r>
            <a:r>
              <a:rPr sz="3100" spc="-11" dirty="0">
                <a:solidFill>
                  <a:srgbClr val="53536C"/>
                </a:solidFill>
                <a:latin typeface="DUGJPL+Calibri"/>
                <a:cs typeface="DUGJPL+Calibri"/>
              </a:rPr>
              <a:t>compare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the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previous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current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4" dirty="0">
                <a:solidFill>
                  <a:srgbClr val="53536C"/>
                </a:solidFill>
                <a:latin typeface="DUGJPL+Calibri"/>
                <a:cs typeface="DUGJPL+Calibri"/>
              </a:rPr>
              <a:t>state</a:t>
            </a:r>
            <a:r>
              <a:rPr sz="3100" spc="2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 see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that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57" dirty="0">
                <a:solidFill>
                  <a:srgbClr val="53536C"/>
                </a:solidFill>
                <a:latin typeface="DUGJPL+Calibri"/>
                <a:cs typeface="DUGJPL+Calibri"/>
              </a:rPr>
              <a:t>my</a:t>
            </a:r>
            <a:r>
              <a:rPr sz="3100" spc="56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goal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was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3924" y="5785807"/>
            <a:ext cx="1581100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achieved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5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3128" y="3521836"/>
            <a:ext cx="819584" cy="83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Intention</a:t>
            </a:r>
          </a:p>
          <a:p>
            <a:pPr marL="64072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Actions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09164" y="3521836"/>
            <a:ext cx="1175444" cy="140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37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Comparison</a:t>
            </a:r>
          </a:p>
          <a:p>
            <a:pPr marL="0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Interpretaꢀon</a:t>
            </a:r>
          </a:p>
          <a:p>
            <a:pPr marL="115379" marR="0">
              <a:lnSpc>
                <a:spcPts val="1708"/>
              </a:lnSpc>
              <a:spcBef>
                <a:spcPts val="287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Perception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119" y="4371151"/>
            <a:ext cx="3841746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Use the seven stages of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2236" y="4673979"/>
            <a:ext cx="860821" cy="255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Execution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3119" y="4752151"/>
            <a:ext cx="3414908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action to define your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3119" y="5133151"/>
            <a:ext cx="3943335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own sequence for a task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59364" y="5722890"/>
            <a:ext cx="860189" cy="585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53536D"/>
                </a:solidFill>
                <a:latin typeface="HDPASI+Calibri"/>
                <a:cs typeface="HDPASI+Calibri"/>
              </a:rPr>
              <a:t>Environ</a:t>
            </a:r>
          </a:p>
          <a:p>
            <a:pPr marL="104775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ment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123686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D"/>
                </a:solidFill>
                <a:latin typeface="FLPPGK+Calibri-Bold"/>
                <a:cs typeface="FLPPGK+Calibri-Bold"/>
              </a:rPr>
              <a:t>Gulfs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085" y="2424955"/>
            <a:ext cx="579468" cy="317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Goal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13128" y="3521836"/>
            <a:ext cx="819584" cy="831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Intention</a:t>
            </a:r>
          </a:p>
          <a:p>
            <a:pPr marL="65658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Acꢀons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06560" y="3521836"/>
            <a:ext cx="1176746" cy="140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4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Comparison</a:t>
            </a:r>
          </a:p>
          <a:p>
            <a:pPr marL="0" marR="0">
              <a:lnSpc>
                <a:spcPts val="1708"/>
              </a:lnSpc>
              <a:spcBef>
                <a:spcPts val="282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Interpretation</a:t>
            </a:r>
          </a:p>
          <a:p>
            <a:pPr marL="117983" marR="0">
              <a:lnSpc>
                <a:spcPts val="1708"/>
              </a:lnSpc>
              <a:spcBef>
                <a:spcPts val="2877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Perception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4237062"/>
            <a:ext cx="358756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4" dirty="0">
                <a:solidFill>
                  <a:srgbClr val="5353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Six </a:t>
            </a:r>
            <a:r>
              <a:rPr sz="3400" spc="-10" dirty="0">
                <a:solidFill>
                  <a:srgbClr val="53536D"/>
                </a:solidFill>
                <a:latin typeface="AWLDDB+Calibri"/>
                <a:cs typeface="AWLDDB+Calibri"/>
              </a:rPr>
              <a:t>potential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D"/>
                </a:solidFill>
                <a:latin typeface="AWLDDB+Calibri"/>
                <a:cs typeface="AWLDDB+Calibri"/>
              </a:rPr>
              <a:t>gulfs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2236" y="4673979"/>
            <a:ext cx="860821" cy="255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8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FFFFFF"/>
                </a:solidFill>
                <a:latin typeface="DUGJPL+Calibri"/>
                <a:cs typeface="DUGJPL+Calibri"/>
              </a:rPr>
              <a:t>Execution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6199" y="4922862"/>
            <a:ext cx="4821937" cy="1263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4" dirty="0">
                <a:solidFill>
                  <a:srgbClr val="53536D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53536D"/>
                </a:solidFill>
                <a:latin typeface="AWLDDB+Calibri"/>
                <a:cs typeface="AWLDDB+Calibri"/>
              </a:rPr>
              <a:t>Three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D"/>
                </a:solidFill>
                <a:latin typeface="AWLDDB+Calibri"/>
                <a:cs typeface="AWLDDB+Calibri"/>
              </a:rPr>
              <a:t>gulfs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 of action</a:t>
            </a:r>
          </a:p>
          <a:p>
            <a:pPr marL="0" marR="0">
              <a:lnSpc>
                <a:spcPts val="4150"/>
              </a:lnSpc>
              <a:spcBef>
                <a:spcPts val="1295"/>
              </a:spcBef>
              <a:spcAft>
                <a:spcPts val="0"/>
              </a:spcAft>
            </a:pPr>
            <a:r>
              <a:rPr sz="3400" dirty="0">
                <a:solidFill>
                  <a:srgbClr val="5353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4" dirty="0">
                <a:solidFill>
                  <a:srgbClr val="53536D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53536D"/>
                </a:solidFill>
                <a:latin typeface="AWLDDB+Calibri"/>
                <a:cs typeface="AWLDDB+Calibri"/>
              </a:rPr>
              <a:t>Three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D"/>
                </a:solidFill>
                <a:latin typeface="AWLDDB+Calibri"/>
                <a:cs typeface="AWLDDB+Calibri"/>
              </a:rPr>
              <a:t>gulfs</a:t>
            </a:r>
            <a:r>
              <a:rPr sz="3400" dirty="0">
                <a:solidFill>
                  <a:srgbClr val="53536D"/>
                </a:solidFill>
                <a:latin typeface="AWLDDB+Calibri"/>
                <a:cs typeface="AWLDDB+Calibri"/>
              </a:rPr>
              <a:t> of </a:t>
            </a:r>
            <a:r>
              <a:rPr sz="3400" spc="-14" dirty="0">
                <a:solidFill>
                  <a:srgbClr val="53536D"/>
                </a:solidFill>
                <a:latin typeface="AWLDDB+Calibri"/>
                <a:cs typeface="AWLDDB+Calibri"/>
              </a:rPr>
              <a:t>evaluation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259141" y="5722890"/>
            <a:ext cx="860189" cy="585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ts val="0"/>
              </a:spcBef>
              <a:spcAft>
                <a:spcPts val="0"/>
              </a:spcAft>
            </a:pPr>
            <a:r>
              <a:rPr sz="1800" spc="-10" dirty="0">
                <a:solidFill>
                  <a:srgbClr val="53536D"/>
                </a:solidFill>
                <a:latin typeface="HDPASI+Calibri"/>
                <a:cs typeface="HDPASI+Calibri"/>
              </a:rPr>
              <a:t>Environ</a:t>
            </a:r>
          </a:p>
          <a:p>
            <a:pPr marL="104457" marR="0">
              <a:lnSpc>
                <a:spcPts val="2111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53536D"/>
                </a:solidFill>
                <a:latin typeface="HDPASI+Calibri"/>
                <a:cs typeface="HDPASI+Calibri"/>
              </a:rPr>
              <a:t>ment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7788" y="1049452"/>
            <a:ext cx="7302104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The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seven</a:t>
            </a:r>
            <a:r>
              <a:rPr sz="4000" spc="15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stages</a:t>
            </a:r>
            <a:r>
              <a:rPr sz="4000" spc="2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33" dirty="0">
                <a:solidFill>
                  <a:srgbClr val="53536C"/>
                </a:solidFill>
                <a:latin typeface="FLPPGK+Calibri-Bold"/>
                <a:cs typeface="FLPPGK+Calibri-Bold"/>
              </a:rPr>
              <a:t>for</a:t>
            </a:r>
            <a:r>
              <a:rPr sz="4000" spc="3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beꢁer</a:t>
            </a:r>
            <a:r>
              <a:rPr sz="4000" spc="18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7788" y="2032161"/>
            <a:ext cx="3723696" cy="811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5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53536C"/>
                </a:solidFill>
                <a:latin typeface="FLPPGK+Calibri-Bold"/>
                <a:cs typeface="FLPPGK+Calibri-Bold"/>
              </a:rPr>
              <a:t>Use them as a design guideline</a:t>
            </a:r>
          </a:p>
          <a:p>
            <a:pPr marL="0" marR="0">
              <a:lnSpc>
                <a:spcPts val="2685"/>
              </a:lnSpc>
              <a:spcBef>
                <a:spcPts val="722"/>
              </a:spcBef>
              <a:spcAft>
                <a:spcPts val="0"/>
              </a:spcAft>
            </a:pPr>
            <a:r>
              <a:rPr sz="2200" dirty="0">
                <a:solidFill>
                  <a:srgbClr val="53536C"/>
                </a:solidFill>
                <a:latin typeface="FLPPGK+Calibri-Bold"/>
                <a:cs typeface="FLPPGK+Calibri-Bold"/>
              </a:rPr>
              <a:t>How easy is it </a:t>
            </a:r>
            <a:r>
              <a:rPr sz="2200" spc="-21" dirty="0">
                <a:solidFill>
                  <a:srgbClr val="53536C"/>
                </a:solidFill>
                <a:latin typeface="FLPPGK+Calibri-Bold"/>
                <a:cs typeface="FLPPGK+Calibri-Bold"/>
              </a:rPr>
              <a:t>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84639" y="2846875"/>
            <a:ext cx="1242748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00AF50"/>
                </a:solidFill>
                <a:latin typeface="DUGJPL+Calibri"/>
                <a:cs typeface="DUGJPL+Calibri"/>
              </a:rPr>
              <a:t>Goal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9908" y="2870960"/>
            <a:ext cx="4973118" cy="472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815DC5"/>
                </a:solidFill>
                <a:latin typeface="DUGJPL+Calibri"/>
                <a:cs typeface="DUGJPL+Calibri"/>
              </a:rPr>
              <a:t>perceive</a:t>
            </a:r>
            <a:r>
              <a:rPr sz="2800" spc="10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the </a:t>
            </a:r>
            <a:r>
              <a:rPr sz="2800" spc="-28" dirty="0">
                <a:solidFill>
                  <a:srgbClr val="815DC5"/>
                </a:solidFill>
                <a:latin typeface="DUGJPL+Calibri"/>
                <a:cs typeface="DUGJPL+Calibri"/>
              </a:rPr>
              <a:t>system</a:t>
            </a:r>
            <a:r>
              <a:rPr sz="2800" spc="31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functions?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84639" y="3444118"/>
            <a:ext cx="197184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spc="-12" dirty="0">
                <a:solidFill>
                  <a:srgbClr val="00AF50"/>
                </a:solidFill>
                <a:latin typeface="DUGJPL+Calibri"/>
                <a:cs typeface="DUGJPL+Calibri"/>
              </a:rPr>
              <a:t>Intention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9908" y="3532375"/>
            <a:ext cx="4528049" cy="472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define the possible actions?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84639" y="4053565"/>
            <a:ext cx="3153952" cy="2322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00AF50"/>
                </a:solidFill>
                <a:latin typeface="DUGJPL+Calibri"/>
                <a:cs typeface="DUGJPL+Calibri"/>
              </a:rPr>
              <a:t>Action sequence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00AF50"/>
                </a:solidFill>
                <a:latin typeface="DUGJPL+Calibri"/>
                <a:cs typeface="DUGJPL+Calibri"/>
              </a:rPr>
              <a:t>Perception</a:t>
            </a:r>
          </a:p>
          <a:p>
            <a:pPr marL="0" marR="0">
              <a:lnSpc>
                <a:spcPts val="3784"/>
              </a:lnSpc>
              <a:spcBef>
                <a:spcPts val="1014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spc="-17" dirty="0">
                <a:solidFill>
                  <a:srgbClr val="00AF50"/>
                </a:solidFill>
                <a:latin typeface="DUGJPL+Calibri"/>
                <a:cs typeface="DUGJPL+Calibri"/>
              </a:rPr>
              <a:t>Interpretation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00AF50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00AF50"/>
                </a:solidFill>
                <a:latin typeface="DUGJPL+Calibri"/>
                <a:cs typeface="DUGJPL+Calibri"/>
              </a:rPr>
              <a:t>Comparison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9908" y="4178501"/>
            <a:ext cx="5378680" cy="1121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connect logical and basic actions?</a:t>
            </a:r>
          </a:p>
          <a:p>
            <a:pPr marL="0" marR="0">
              <a:lnSpc>
                <a:spcPts val="3417"/>
              </a:lnSpc>
              <a:spcBef>
                <a:spcPts val="1694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815DC5"/>
                </a:solidFill>
                <a:latin typeface="DUGJPL+Calibri"/>
                <a:cs typeface="DUGJPL+Calibri"/>
              </a:rPr>
              <a:t>perceive</a:t>
            </a:r>
            <a:r>
              <a:rPr sz="2800" spc="10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the </a:t>
            </a:r>
            <a:r>
              <a:rPr sz="2800" spc="-28" dirty="0">
                <a:solidFill>
                  <a:srgbClr val="815DC5"/>
                </a:solidFill>
                <a:latin typeface="DUGJPL+Calibri"/>
                <a:cs typeface="DUGJPL+Calibri"/>
              </a:rPr>
              <a:t>system</a:t>
            </a:r>
            <a:r>
              <a:rPr sz="2800" spc="31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spc="-12" dirty="0">
                <a:solidFill>
                  <a:srgbClr val="815DC5"/>
                </a:solidFill>
                <a:latin typeface="DUGJPL+Calibri"/>
                <a:cs typeface="DUGJPL+Calibri"/>
              </a:rPr>
              <a:t>status?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99908" y="5486042"/>
            <a:ext cx="6448148" cy="1121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1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815DC5"/>
                </a:solidFill>
                <a:latin typeface="DUGJPL+Calibri"/>
                <a:cs typeface="DUGJPL+Calibri"/>
              </a:rPr>
              <a:t>interpret</a:t>
            </a:r>
            <a:r>
              <a:rPr sz="2800" spc="18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the </a:t>
            </a:r>
            <a:r>
              <a:rPr sz="2800" spc="-28" dirty="0">
                <a:solidFill>
                  <a:srgbClr val="815DC5"/>
                </a:solidFill>
                <a:latin typeface="DUGJPL+Calibri"/>
                <a:cs typeface="DUGJPL+Calibri"/>
              </a:rPr>
              <a:t>system</a:t>
            </a:r>
            <a:r>
              <a:rPr sz="2800" spc="31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spc="-17" dirty="0">
                <a:solidFill>
                  <a:srgbClr val="815DC5"/>
                </a:solidFill>
                <a:latin typeface="DUGJPL+Calibri"/>
                <a:cs typeface="DUGJPL+Calibri"/>
              </a:rPr>
              <a:t>status</a:t>
            </a:r>
            <a:r>
              <a:rPr sz="2800" spc="25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meaning?</a:t>
            </a:r>
          </a:p>
          <a:p>
            <a:pPr marL="0" marR="0">
              <a:lnSpc>
                <a:spcPts val="3417"/>
              </a:lnSpc>
              <a:spcBef>
                <a:spcPts val="1694"/>
              </a:spcBef>
              <a:spcAft>
                <a:spcPts val="0"/>
              </a:spcAft>
            </a:pPr>
            <a:r>
              <a:rPr sz="28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2800" spc="832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determine if the </a:t>
            </a:r>
            <a:r>
              <a:rPr sz="2800" spc="-10" dirty="0">
                <a:solidFill>
                  <a:srgbClr val="815DC5"/>
                </a:solidFill>
                <a:latin typeface="DUGJPL+Calibri"/>
                <a:cs typeface="DUGJPL+Calibri"/>
              </a:rPr>
              <a:t>goal</a:t>
            </a:r>
            <a:r>
              <a:rPr sz="2800" spc="10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has been</a:t>
            </a:r>
            <a:r>
              <a:rPr sz="2800" spc="10" dirty="0">
                <a:solidFill>
                  <a:srgbClr val="815DC5"/>
                </a:solidFill>
                <a:latin typeface="DUGJPL+Calibri"/>
                <a:cs typeface="DUGJPL+Calibri"/>
              </a:rPr>
              <a:t> </a:t>
            </a:r>
            <a:r>
              <a:rPr sz="2800" dirty="0">
                <a:solidFill>
                  <a:srgbClr val="815DC5"/>
                </a:solidFill>
                <a:latin typeface="DUGJPL+Calibri"/>
                <a:cs typeface="DUGJPL+Calibri"/>
              </a:rPr>
              <a:t>achieved?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23567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0929176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Show 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relaꢁon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between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interface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and the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physical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world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Show 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relaꢁon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between input and output of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informaꢁon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23567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1065831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Natural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mappings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based on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physical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analogies: spatial,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216" y="2268257"/>
            <a:ext cx="608683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perceptual, biological and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cultural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2966046"/>
            <a:ext cx="7235730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1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quick and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easy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3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understand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require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no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remembering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4349533"/>
            <a:ext cx="887027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improve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 experience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beginner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users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119" y="4432111"/>
            <a:ext cx="5350175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</a:t>
            </a: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take</a:t>
            </a:r>
            <a:r>
              <a:rPr sz="2800" spc="11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on the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position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3119" y="4812958"/>
            <a:ext cx="3310570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navigation controls?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119" y="5321822"/>
            <a:ext cx="5877792" cy="904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is your </a:t>
            </a:r>
            <a:r>
              <a:rPr sz="2800" spc="-20" dirty="0">
                <a:solidFill>
                  <a:srgbClr val="FFFFFF"/>
                </a:solidFill>
                <a:latin typeface="JMUJBV+SegoeUI"/>
                <a:cs typeface="JMUJBV+SegoeUI"/>
              </a:rPr>
              <a:t>take</a:t>
            </a:r>
            <a:r>
              <a:rPr sz="2800" spc="11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on the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controls for</a:t>
            </a:r>
          </a:p>
          <a:p>
            <a:pPr marL="0" marR="0">
              <a:lnSpc>
                <a:spcPts val="309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lowering and picking the claw?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92110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UX is a mix of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several</a:t>
            </a:r>
            <a:r>
              <a:rPr sz="4000" spc="27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disciplines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3480" y="4494948"/>
            <a:ext cx="2163668" cy="30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Interaction Design /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38826" y="4632108"/>
            <a:ext cx="848373" cy="574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62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Visual</a:t>
            </a:r>
          </a:p>
          <a:p>
            <a:pPr marL="0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Design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39010" y="4632108"/>
            <a:ext cx="1069543" cy="574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113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User</a:t>
            </a:r>
          </a:p>
          <a:p>
            <a:pPr marL="0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91445" y="4632108"/>
            <a:ext cx="2037871" cy="574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Content Strategy /</a:t>
            </a:r>
          </a:p>
          <a:p>
            <a:pPr marL="327812" marR="0">
              <a:lnSpc>
                <a:spcPts val="2087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Copywriting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1127" y="4760079"/>
            <a:ext cx="1407779" cy="590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75" marR="0">
              <a:lnSpc>
                <a:spcPts val="2138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Information</a:t>
            </a:r>
          </a:p>
          <a:p>
            <a:pPr marL="0" marR="0">
              <a:lnSpc>
                <a:spcPts val="2138"/>
              </a:lnSpc>
              <a:spcBef>
                <a:spcPts val="68"/>
              </a:spcBef>
              <a:spcAft>
                <a:spcPts val="0"/>
              </a:spcAft>
            </a:pPr>
            <a:r>
              <a:rPr sz="1800" dirty="0">
                <a:solidFill>
                  <a:srgbClr val="815DC5"/>
                </a:solidFill>
                <a:latin typeface="IBTSVV+Lato-Regular"/>
                <a:cs typeface="IBTSVV+Lato-Regular"/>
              </a:rPr>
              <a:t>Architecture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119" y="2079055"/>
            <a:ext cx="9480166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4" dirty="0">
                <a:solidFill>
                  <a:srgbClr val="FFFFFF"/>
                </a:solidFill>
                <a:latin typeface="JMUJBV+SegoeUI"/>
                <a:cs typeface="JMUJBV+SegoeUI"/>
              </a:rPr>
              <a:t>Replace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the rotar</a:t>
            </a:r>
            <a:r>
              <a:rPr sz="2800" spc="-653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y volume control with a </a:t>
            </a:r>
            <a:r>
              <a:rPr sz="2800" spc="-34" dirty="0">
                <a:solidFill>
                  <a:srgbClr val="FFFFFF"/>
                </a:solidFill>
                <a:latin typeface="JMUJBV+SegoeUI"/>
                <a:cs typeface="JMUJBV+SegoeUI"/>
              </a:rPr>
              <a:t>slider.</a:t>
            </a:r>
            <a:r>
              <a:rPr sz="2800" spc="34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What would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3119" y="2459903"/>
            <a:ext cx="2980714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be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its orientation?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75184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Spaꢀal 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1722462"/>
            <a:ext cx="7948724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most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frequently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used type of mapping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2420251"/>
            <a:ext cx="7734272" cy="1656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Controls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arranged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in 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fashion</a:t>
            </a:r>
          </a:p>
          <a:p>
            <a:pPr marL="355803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mimicking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spatial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arrangement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of the</a:t>
            </a:r>
          </a:p>
          <a:p>
            <a:pPr marL="355803" marR="0">
              <a:lnSpc>
                <a:spcPts val="4150"/>
              </a:lnSpc>
              <a:spcBef>
                <a:spcPts val="147"/>
              </a:spcBef>
              <a:spcAft>
                <a:spcPts val="0"/>
              </a:spcAft>
            </a:pP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items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they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control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75687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Spatial 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739939"/>
            <a:ext cx="300914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 cooking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stove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5805" y="4285607"/>
            <a:ext cx="3846925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How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are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controls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1316" y="4693874"/>
            <a:ext cx="379889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mapped </a:t>
            </a:r>
            <a:r>
              <a:rPr sz="3100" spc="-27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2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</a:t>
            </a:r>
            <a:r>
              <a:rPr sz="3100" spc="-23" dirty="0">
                <a:solidFill>
                  <a:srgbClr val="53536C"/>
                </a:solidFill>
                <a:latin typeface="DUGJPL+Calibri"/>
                <a:cs typeface="DUGJPL+Calibri"/>
              </a:rPr>
              <a:t>heaters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5805" y="5239542"/>
            <a:ext cx="4282944" cy="13297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Labeling is not solving a</a:t>
            </a:r>
          </a:p>
          <a:p>
            <a:pPr marL="355511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problem,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but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rather</a:t>
            </a:r>
          </a:p>
          <a:p>
            <a:pPr marL="355511" marR="0">
              <a:lnSpc>
                <a:spcPts val="3193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hiding bad design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57440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5" dirty="0">
                <a:solidFill>
                  <a:srgbClr val="54546D"/>
                </a:solidFill>
                <a:latin typeface="FLPPGK+Calibri-Bold"/>
                <a:cs typeface="FLPPGK+Calibri-Bold"/>
              </a:rPr>
              <a:t>Perceptual</a:t>
            </a:r>
            <a:r>
              <a:rPr sz="4000" spc="17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916722"/>
            <a:ext cx="3040234" cy="9757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spc="-12" dirty="0">
                <a:solidFill>
                  <a:srgbClr val="54546D"/>
                </a:solidFill>
                <a:latin typeface="DUGJPL+Calibri"/>
                <a:cs typeface="DUGJPL+Calibri"/>
              </a:rPr>
              <a:t>Controls</a:t>
            </a:r>
            <a:r>
              <a:rPr sz="3100" spc="1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spc="-28" dirty="0">
                <a:solidFill>
                  <a:srgbClr val="54546D"/>
                </a:solidFill>
                <a:latin typeface="DUGJPL+Calibri"/>
                <a:cs typeface="DUGJPL+Calibri"/>
              </a:rPr>
              <a:t>for</a:t>
            </a:r>
            <a:r>
              <a:rPr sz="3100" spc="20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an</a:t>
            </a:r>
          </a:p>
          <a:p>
            <a:pPr marL="355511" marR="0">
              <a:lnSpc>
                <a:spcPts val="3599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object mimic its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710" y="4818689"/>
            <a:ext cx="3381196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7" dirty="0">
                <a:solidFill>
                  <a:srgbClr val="54546D"/>
                </a:solidFill>
                <a:latin typeface="DUGJPL+Calibri"/>
                <a:cs typeface="DUGJPL+Calibri"/>
              </a:rPr>
              <a:t>physical</a:t>
            </a:r>
            <a:r>
              <a:rPr sz="3100" spc="18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appearance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5415932"/>
            <a:ext cx="353920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54546D"/>
                </a:solidFill>
                <a:latin typeface="DUGJPL+Calibri"/>
                <a:cs typeface="DUGJPL+Calibri"/>
              </a:rPr>
              <a:t>Form,</a:t>
            </a:r>
            <a:r>
              <a:rPr sz="3100" spc="11" dirty="0">
                <a:solidFill>
                  <a:srgbClr val="54546D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shape, </a:t>
            </a:r>
            <a:r>
              <a:rPr sz="3100" spc="-47" dirty="0">
                <a:solidFill>
                  <a:srgbClr val="54546D"/>
                </a:solidFill>
                <a:latin typeface="DUGJPL+Calibri"/>
                <a:cs typeface="DUGJPL+Calibri"/>
              </a:rPr>
              <a:t>color,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10" y="5873018"/>
            <a:ext cx="1442113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4546D"/>
                </a:solidFill>
                <a:latin typeface="DUGJPL+Calibri"/>
                <a:cs typeface="DUGJPL+Calibri"/>
              </a:rPr>
              <a:t>location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35413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Biological mappings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739939"/>
            <a:ext cx="305269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Up means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more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4285607"/>
            <a:ext cx="530888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34" dirty="0">
                <a:solidFill>
                  <a:srgbClr val="53536C"/>
                </a:solidFill>
                <a:latin typeface="DUGJPL+Calibri"/>
                <a:cs typeface="DUGJPL+Calibri"/>
              </a:rPr>
              <a:t>Valid</a:t>
            </a:r>
            <a:r>
              <a:rPr sz="3100" spc="3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for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additive variables onl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1710" y="4693874"/>
            <a:ext cx="315954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not </a:t>
            </a:r>
            <a:r>
              <a:rPr sz="3100" spc="-30" dirty="0">
                <a:solidFill>
                  <a:srgbClr val="53536C"/>
                </a:solidFill>
                <a:latin typeface="DUGJPL+Calibri"/>
                <a:cs typeface="DUGJPL+Calibri"/>
              </a:rPr>
              <a:t>for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substantive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5239542"/>
            <a:ext cx="447358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Content</a:t>
            </a:r>
            <a:r>
              <a:rPr sz="3100" spc="12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is laid out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top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3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1710" y="5645053"/>
            <a:ext cx="1352723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bottom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26283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Cultural</a:t>
            </a:r>
            <a:r>
              <a:rPr sz="4000" spc="12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mappi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4285531"/>
            <a:ext cx="4111156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Celsius and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Fahrenheit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4846553"/>
            <a:ext cx="4289947" cy="1317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Red</a:t>
            </a:r>
            <a:r>
              <a:rPr sz="3100" spc="2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means decrease in</a:t>
            </a:r>
          </a:p>
          <a:p>
            <a:pPr marL="355511" marR="0">
              <a:lnSpc>
                <a:spcPts val="3096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western</a:t>
            </a:r>
            <a:r>
              <a:rPr sz="3100" spc="1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 increase in</a:t>
            </a:r>
          </a:p>
          <a:p>
            <a:pPr marL="355511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eastern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cultures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70232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4546D"/>
                </a:solidFill>
                <a:latin typeface="FLPPGK+Calibri-Bold"/>
                <a:cs typeface="FLPPGK+Calibri-Bold"/>
              </a:rPr>
              <a:t>Affordances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1722462"/>
            <a:ext cx="5754876" cy="16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Properꢁes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put in the design of a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product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suggesꢁng </a:t>
            </a:r>
            <a:r>
              <a:rPr sz="3400" spc="-37" dirty="0">
                <a:solidFill>
                  <a:srgbClr val="54546D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the user</a:t>
            </a:r>
          </a:p>
          <a:p>
            <a:pPr marL="0" marR="0">
              <a:lnSpc>
                <a:spcPts val="4150"/>
              </a:lnSpc>
              <a:spcBef>
                <a:spcPts val="147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how it </a:t>
            </a:r>
            <a:r>
              <a:rPr sz="3400" spc="-14" dirty="0">
                <a:solidFill>
                  <a:srgbClr val="54546D"/>
                </a:solidFill>
                <a:latin typeface="AWLDDB+Calibri"/>
                <a:cs typeface="AWLDDB+Calibri"/>
              </a:rPr>
              <a:t>can</a:t>
            </a:r>
            <a:r>
              <a:rPr sz="3400" spc="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be 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3539047"/>
            <a:ext cx="5431798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QLDBVH+ArialMT"/>
                <a:cs typeface="QLDBVH+ArialMT"/>
              </a:rPr>
              <a:t>•</a:t>
            </a:r>
            <a:r>
              <a:rPr sz="2800" spc="120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Intentionally suggest </a:t>
            </a:r>
            <a:r>
              <a:rPr sz="2800" spc="-21" dirty="0">
                <a:solidFill>
                  <a:srgbClr val="54546D"/>
                </a:solidFill>
                <a:latin typeface="JMUJBV+SegoeUI"/>
                <a:cs typeface="JMUJBV+SegoeUI"/>
              </a:rPr>
              <a:t>to</a:t>
            </a:r>
            <a:r>
              <a:rPr sz="2800" spc="14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the</a:t>
            </a:r>
            <a:r>
              <a:rPr sz="2800" spc="-10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user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8290" y="3868332"/>
            <a:ext cx="5022650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scenarios for using the product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39" y="4337725"/>
            <a:ext cx="5946854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QLDBVH+ArialMT"/>
                <a:cs typeface="QLDBVH+ArialMT"/>
              </a:rPr>
              <a:t>•</a:t>
            </a:r>
            <a:r>
              <a:rPr sz="2800" spc="120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No</a:t>
            </a:r>
            <a:r>
              <a:rPr sz="2800" spc="-12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need for labels, instructions and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8290" y="4682301"/>
            <a:ext cx="1430684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tutorials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9639" y="5151693"/>
            <a:ext cx="6007484" cy="144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QLDBVH+ArialMT"/>
                <a:cs typeface="QLDBVH+ArialMT"/>
              </a:rPr>
              <a:t>•</a:t>
            </a:r>
            <a:r>
              <a:rPr sz="2800" spc="120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2800" spc="-23" dirty="0">
                <a:solidFill>
                  <a:srgbClr val="54546D"/>
                </a:solidFill>
                <a:latin typeface="JMUJBV+SegoeUI"/>
                <a:cs typeface="JMUJBV+SegoeUI"/>
              </a:rPr>
              <a:t>Work</a:t>
            </a:r>
            <a:r>
              <a:rPr sz="2800" spc="12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for simple functionalities only</a:t>
            </a:r>
          </a:p>
          <a:p>
            <a:pPr marL="0" marR="0">
              <a:lnSpc>
                <a:spcPts val="3695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QLDBVH+ArialMT"/>
                <a:cs typeface="QLDBVH+ArialMT"/>
              </a:rPr>
              <a:t>•</a:t>
            </a:r>
            <a:r>
              <a:rPr sz="2800" spc="120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Improve the</a:t>
            </a:r>
            <a:r>
              <a:rPr sz="2800" spc="-10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usability</a:t>
            </a:r>
            <a:r>
              <a:rPr sz="2800" spc="-10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spc="-52" dirty="0">
                <a:solidFill>
                  <a:srgbClr val="54546D"/>
                </a:solidFill>
                <a:latin typeface="JMUJBV+SegoeUI"/>
                <a:cs typeface="JMUJBV+SegoeUI"/>
              </a:rPr>
              <a:t>of</a:t>
            </a:r>
            <a:r>
              <a:rPr sz="2800" spc="46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the</a:t>
            </a:r>
            <a:r>
              <a:rPr sz="2800" spc="-10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product</a:t>
            </a:r>
          </a:p>
          <a:p>
            <a:pPr marL="0" marR="0">
              <a:lnSpc>
                <a:spcPts val="3696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54546D"/>
                </a:solidFill>
                <a:latin typeface="QLDBVH+ArialMT"/>
                <a:cs typeface="QLDBVH+ArialMT"/>
              </a:rPr>
              <a:t>•</a:t>
            </a:r>
            <a:r>
              <a:rPr sz="2800" spc="120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2800" spc="-28" dirty="0">
                <a:solidFill>
                  <a:srgbClr val="54546D"/>
                </a:solidFill>
                <a:latin typeface="JMUJBV+SegoeUI"/>
                <a:cs typeface="JMUJBV+SegoeUI"/>
              </a:rPr>
              <a:t>False</a:t>
            </a:r>
            <a:r>
              <a:rPr sz="2800" spc="21" dirty="0">
                <a:solidFill>
                  <a:srgbClr val="54546D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54546D"/>
                </a:solidFill>
                <a:latin typeface="JMUJBV+SegoeUI"/>
                <a:cs typeface="JMUJBV+SegoeUI"/>
              </a:rPr>
              <a:t>affordances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70232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Affordances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079972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Signifiers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1722462"/>
            <a:ext cx="6618185" cy="16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Social signs 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4546D"/>
                </a:solidFill>
                <a:latin typeface="AWLDDB+Calibri"/>
                <a:cs typeface="AWLDDB+Calibri"/>
              </a:rPr>
              <a:t>indicate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4546D"/>
                </a:solidFill>
                <a:latin typeface="AWLDDB+Calibri"/>
                <a:cs typeface="AWLDDB+Calibri"/>
              </a:rPr>
              <a:t>events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4546D"/>
                </a:solidFill>
                <a:latin typeface="AWLDDB+Calibri"/>
                <a:cs typeface="AWLDDB+Calibri"/>
              </a:rPr>
              <a:t>from</a:t>
            </a:r>
          </a:p>
          <a:p>
            <a:pPr marL="0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the </a:t>
            </a:r>
            <a:r>
              <a:rPr sz="3400" spc="-18" dirty="0">
                <a:solidFill>
                  <a:srgbClr val="54546D"/>
                </a:solidFill>
                <a:latin typeface="AWLDDB+Calibri"/>
                <a:cs typeface="AWLDDB+Calibri"/>
              </a:rPr>
              <a:t>physical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and social </a:t>
            </a:r>
            <a:r>
              <a:rPr sz="3400" spc="-33" dirty="0">
                <a:solidFill>
                  <a:srgbClr val="54546D"/>
                </a:solidFill>
                <a:latin typeface="AWLDDB+Calibri"/>
                <a:cs typeface="AWLDDB+Calibri"/>
              </a:rPr>
              <a:t>life</a:t>
            </a:r>
            <a:r>
              <a:rPr sz="3400" spc="25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could</a:t>
            </a:r>
          </a:p>
          <a:p>
            <a:pPr marL="0" marR="0">
              <a:lnSpc>
                <a:spcPts val="4150"/>
              </a:lnSpc>
              <a:spcBef>
                <a:spcPts val="147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bear a certain meaning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73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6088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Project Submission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89714" y="1581256"/>
            <a:ext cx="1837670" cy="77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 pos &amp; 1 neg</a:t>
            </a:r>
          </a:p>
          <a:p>
            <a:pPr marL="167335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storyboard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5495" y="1980545"/>
            <a:ext cx="3364188" cy="1092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7047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 scenarios</a:t>
            </a:r>
          </a:p>
          <a:p>
            <a:pPr marL="0" marR="0">
              <a:lnSpc>
                <a:spcPts val="2929"/>
              </a:lnSpc>
              <a:spcBef>
                <a:spcPts val="2496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 persona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74487" y="2480417"/>
            <a:ext cx="1706464" cy="77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763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 detailed</a:t>
            </a:r>
          </a:p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user journey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51999" y="2672441"/>
            <a:ext cx="2179186" cy="77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498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5-screen</a:t>
            </a:r>
          </a:p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paper prototype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82696" y="4126337"/>
            <a:ext cx="2179186" cy="77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25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feedback on</a:t>
            </a:r>
          </a:p>
          <a:p>
            <a:pPr marL="0" marR="0">
              <a:lnSpc>
                <a:spcPts val="290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paper prototype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75136" y="4863953"/>
            <a:ext cx="2765315" cy="77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5411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5-screen</a:t>
            </a:r>
          </a:p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1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2400" spc="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prototype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34050" y="5543656"/>
            <a:ext cx="2745198" cy="77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0779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spc="-12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2400" spc="1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usability</a:t>
            </a:r>
          </a:p>
          <a:p>
            <a:pPr marL="0" marR="0">
              <a:lnSpc>
                <a:spcPts val="288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study with 10 people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55324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621323"/>
            <a:ext cx="5389617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9" dirty="0">
                <a:solidFill>
                  <a:srgbClr val="53536C"/>
                </a:solidFill>
                <a:latin typeface="DUGJPL+Calibri"/>
                <a:cs typeface="DUGJPL+Calibri"/>
              </a:rPr>
              <a:t>We</a:t>
            </a:r>
            <a:r>
              <a:rPr sz="3100" spc="10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limit how a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product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can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be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710" y="3029590"/>
            <a:ext cx="91596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used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587463"/>
            <a:ext cx="462331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They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are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conceptually 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10" y="3980769"/>
            <a:ext cx="392779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opposite of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affordances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6199" y="4541791"/>
            <a:ext cx="5236008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Help us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3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8" dirty="0">
                <a:solidFill>
                  <a:srgbClr val="53536C"/>
                </a:solidFill>
                <a:latin typeface="DUGJPL+Calibri"/>
                <a:cs typeface="DUGJPL+Calibri"/>
              </a:rPr>
              <a:t>avoid</a:t>
            </a:r>
            <a:r>
              <a:rPr sz="3100" spc="1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mistakes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1710" y="4935098"/>
            <a:ext cx="2857951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dangerous</a:t>
            </a:r>
            <a:r>
              <a:rPr sz="3100" spc="1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states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199" y="5492971"/>
            <a:ext cx="550140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They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can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be </a:t>
            </a:r>
            <a:r>
              <a:rPr sz="3100" spc="-14" dirty="0">
                <a:solidFill>
                  <a:srgbClr val="53536C"/>
                </a:solidFill>
                <a:latin typeface="DUGJPL+Calibri"/>
                <a:cs typeface="DUGJPL+Calibri"/>
              </a:rPr>
              <a:t>physical,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semantic,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01710" y="5898482"/>
            <a:ext cx="315778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logical and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cultural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27310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Physical</a:t>
            </a:r>
            <a:r>
              <a:rPr sz="4000" spc="2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683908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Limit 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number of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physical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2420251"/>
            <a:ext cx="8900275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Embedded in the shape of the object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obvious they </a:t>
            </a:r>
            <a:r>
              <a:rPr sz="3400" spc="-21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better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they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work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53188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Semantic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9747798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Based on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general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knowledge and the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current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context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Improve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intuitiveness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118039"/>
            <a:ext cx="706541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41" dirty="0">
                <a:solidFill>
                  <a:srgbClr val="53536C"/>
                </a:solidFill>
                <a:latin typeface="AWLDDB+Calibri"/>
                <a:cs typeface="AWLDDB+Calibri"/>
              </a:rPr>
              <a:t>Valid</a:t>
            </a:r>
            <a:r>
              <a:rPr sz="3400" spc="3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within 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limited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group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people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03053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Logical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722462"/>
            <a:ext cx="6611140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Used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discard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possible soluꢁons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They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frequently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embed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constraints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25237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Cultural</a:t>
            </a:r>
            <a:r>
              <a:rPr sz="4000" spc="12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054438"/>
            <a:ext cx="3480235" cy="1659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Based on</a:t>
            </a:r>
          </a:p>
          <a:p>
            <a:pPr marL="355803" marR="0">
              <a:lnSpc>
                <a:spcPts val="4150"/>
              </a:lnSpc>
              <a:spcBef>
                <a:spcPts val="97"/>
              </a:spcBef>
              <a:spcAft>
                <a:spcPts val="0"/>
              </a:spcAft>
            </a:pP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common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cultural</a:t>
            </a:r>
          </a:p>
          <a:p>
            <a:pPr marL="355803" marR="0">
              <a:lnSpc>
                <a:spcPts val="4150"/>
              </a:lnSpc>
              <a:spcBef>
                <a:spcPts val="171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norms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6199" y="4846840"/>
            <a:ext cx="3612619" cy="164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Applicable within</a:t>
            </a:r>
          </a:p>
          <a:p>
            <a:pPr marL="355803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limited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group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of</a:t>
            </a:r>
          </a:p>
          <a:p>
            <a:pPr marL="355803" marR="0">
              <a:lnSpc>
                <a:spcPts val="4150"/>
              </a:lnSpc>
              <a:spcBef>
                <a:spcPts val="147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people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55324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Constraints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33472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27" dirty="0">
                <a:solidFill>
                  <a:srgbClr val="53536C"/>
                </a:solidFill>
                <a:latin typeface="FLPPGK+Calibri-Bold"/>
                <a:cs typeface="FLPPGK+Calibri-Bold"/>
              </a:rPr>
              <a:t>Types</a:t>
            </a:r>
            <a:r>
              <a:rPr sz="4000" spc="3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knowledge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075774"/>
            <a:ext cx="858506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Much of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knowledge is in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world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around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721747"/>
            <a:ext cx="1146733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Our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behavior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is determined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by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simultaneous use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what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4206226"/>
            <a:ext cx="493688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around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us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and our memory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4852199"/>
            <a:ext cx="1090522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Our memory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need not be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precise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than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allow us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4216" y="5349201"/>
            <a:ext cx="639114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interpret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our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environment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correctly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8413" y="5995173"/>
            <a:ext cx="8177911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What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is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found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 the back of the 5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leva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bill?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90813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Improving memory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816438"/>
            <a:ext cx="9379211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Constrains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limit the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number of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items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memorize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4502136"/>
            <a:ext cx="1104722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There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1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certain techniques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improving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memory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through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5047932"/>
            <a:ext cx="9513561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lowering </a:t>
            </a:r>
            <a:r>
              <a:rPr sz="3400" spc="-31" dirty="0">
                <a:solidFill>
                  <a:srgbClr val="53536C"/>
                </a:solidFill>
                <a:latin typeface="AWLDDB+Calibri"/>
                <a:cs typeface="AWLDDB+Calibri"/>
              </a:rPr>
              <a:t>quantity,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precision and depth of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information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7788" y="1049452"/>
            <a:ext cx="433319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27" dirty="0">
                <a:solidFill>
                  <a:srgbClr val="54546D"/>
                </a:solidFill>
                <a:latin typeface="FLPPGK+Calibri-Bold"/>
                <a:cs typeface="FLPPGK+Calibri-Bold"/>
              </a:rPr>
              <a:t>Types</a:t>
            </a:r>
            <a:r>
              <a:rPr sz="4000" spc="31" dirty="0">
                <a:solidFill>
                  <a:srgbClr val="54546D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of knowledge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7788" y="2102465"/>
            <a:ext cx="2552067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54546D"/>
                </a:solidFill>
                <a:latin typeface="Calibri"/>
                <a:cs typeface="Calibri"/>
              </a:rPr>
              <a:t>Knowledge of facts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0199" y="2102465"/>
            <a:ext cx="152146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53536C"/>
                </a:solidFill>
                <a:latin typeface="Calibri"/>
                <a:cs typeface="Calibri"/>
              </a:rPr>
              <a:t>Know-how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7788" y="2850222"/>
            <a:ext cx="1367620" cy="1848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6"/>
                </a:solidFill>
                <a:latin typeface="Times New Roman"/>
                <a:cs typeface="Times New Roman"/>
              </a:rPr>
              <a:t> </a:t>
            </a:r>
            <a:r>
              <a:rPr sz="3400" spc="-18" dirty="0">
                <a:solidFill>
                  <a:srgbClr val="815DC6"/>
                </a:solidFill>
                <a:latin typeface="AWLDDB+Calibri"/>
                <a:cs typeface="AWLDDB+Calibri"/>
              </a:rPr>
              <a:t>facts</a:t>
            </a:r>
          </a:p>
          <a:p>
            <a:pPr marL="0" marR="0">
              <a:lnSpc>
                <a:spcPts val="4150"/>
              </a:lnSpc>
              <a:spcBef>
                <a:spcPts val="886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6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6"/>
                </a:solidFill>
                <a:latin typeface="AWLDDB+Calibri"/>
                <a:cs typeface="AWLDDB+Calibri"/>
              </a:rPr>
              <a:t>rules</a:t>
            </a:r>
          </a:p>
          <a:p>
            <a:pPr marL="0" marR="0">
              <a:lnSpc>
                <a:spcPts val="4150"/>
              </a:lnSpc>
              <a:spcBef>
                <a:spcPts val="864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6"/>
                </a:solidFill>
                <a:latin typeface="Times New Roman"/>
                <a:cs typeface="Times New Roman"/>
              </a:rPr>
              <a:t> </a:t>
            </a:r>
            <a:r>
              <a:rPr sz="3400" spc="-15" dirty="0">
                <a:solidFill>
                  <a:srgbClr val="815DC6"/>
                </a:solidFill>
                <a:latin typeface="AWLDDB+Calibri"/>
                <a:cs typeface="AWLDDB+Calibri"/>
              </a:rPr>
              <a:t>law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80199" y="2850222"/>
            <a:ext cx="3560395" cy="1211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815DC5"/>
                </a:solidFill>
                <a:latin typeface="AWLDDB+Calibri"/>
                <a:cs typeface="AWLDDB+Calibri"/>
              </a:rPr>
              <a:t>playing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 the </a:t>
            </a:r>
            <a:r>
              <a:rPr sz="3400" spc="-10" dirty="0">
                <a:solidFill>
                  <a:srgbClr val="815DC5"/>
                </a:solidFill>
                <a:latin typeface="AWLDDB+Calibri"/>
                <a:cs typeface="AWLDDB+Calibri"/>
              </a:rPr>
              <a:t>guitar</a:t>
            </a:r>
          </a:p>
          <a:p>
            <a:pPr marL="0" marR="0">
              <a:lnSpc>
                <a:spcPts val="4150"/>
              </a:lnSpc>
              <a:spcBef>
                <a:spcPts val="886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driving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80199" y="4133100"/>
            <a:ext cx="184216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walking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7788" y="4779072"/>
            <a:ext cx="4085273" cy="1062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6"/>
                </a:solidFill>
                <a:latin typeface="Times New Roman"/>
                <a:cs typeface="Times New Roman"/>
              </a:rPr>
              <a:t> </a:t>
            </a:r>
            <a:r>
              <a:rPr sz="3400" spc="-25" dirty="0">
                <a:solidFill>
                  <a:srgbClr val="815DC6"/>
                </a:solidFill>
                <a:latin typeface="AWLDDB+Calibri"/>
                <a:cs typeface="AWLDDB+Calibri"/>
              </a:rPr>
              <a:t>easy</a:t>
            </a:r>
            <a:r>
              <a:rPr sz="3400" spc="18" dirty="0">
                <a:solidFill>
                  <a:srgbClr val="815DC6"/>
                </a:solidFill>
                <a:latin typeface="AWLDDB+Calibri"/>
                <a:cs typeface="AWLDDB+Calibri"/>
              </a:rPr>
              <a:t> </a:t>
            </a:r>
            <a:r>
              <a:rPr sz="3400" spc="-33" dirty="0">
                <a:solidFill>
                  <a:srgbClr val="815DC6"/>
                </a:solidFill>
                <a:latin typeface="AWLDDB+Calibri"/>
                <a:cs typeface="AWLDDB+Calibri"/>
              </a:rPr>
              <a:t>to</a:t>
            </a:r>
            <a:r>
              <a:rPr sz="3400" spc="20" dirty="0">
                <a:solidFill>
                  <a:srgbClr val="815DC6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6"/>
                </a:solidFill>
                <a:latin typeface="AWLDDB+Calibri"/>
                <a:cs typeface="AWLDDB+Calibri"/>
              </a:rPr>
              <a:t>describe and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AWLDDB+Calibri"/>
                <a:cs typeface="AWLDDB+Calibri"/>
              </a:rPr>
              <a:t>teach,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80199" y="4779072"/>
            <a:ext cx="4987180" cy="154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Subconscious, </a:t>
            </a:r>
            <a:r>
              <a:rPr sz="3400" spc="-15" dirty="0">
                <a:solidFill>
                  <a:srgbClr val="815DC5"/>
                </a:solidFill>
                <a:latin typeface="AWLDDB+Calibri"/>
                <a:cs typeface="AWLDDB+Calibri"/>
              </a:rPr>
              <a:t>hard</a:t>
            </a:r>
            <a:r>
              <a:rPr sz="3400" spc="10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815DC5"/>
                </a:solidFill>
                <a:latin typeface="AWLDDB+Calibri"/>
                <a:cs typeface="AWLDDB+Calibri"/>
              </a:rPr>
              <a:t>to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describe and teach, but</a:t>
            </a:r>
          </a:p>
          <a:p>
            <a:pPr marL="355803" marR="0">
              <a:lnSpc>
                <a:spcPts val="379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possible </a:t>
            </a:r>
            <a:r>
              <a:rPr sz="3400" spc="-10" dirty="0">
                <a:solidFill>
                  <a:srgbClr val="815DC5"/>
                </a:solidFill>
                <a:latin typeface="AWLDDB+Calibri"/>
                <a:cs typeface="AWLDDB+Calibri"/>
              </a:rPr>
              <a:t>through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 showing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03591" y="5757531"/>
            <a:ext cx="290464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6"/>
                </a:solidFill>
                <a:latin typeface="AWLDDB+Calibri"/>
                <a:cs typeface="AWLDDB+Calibri"/>
              </a:rPr>
              <a:t>but not </a:t>
            </a:r>
            <a:r>
              <a:rPr sz="3400" spc="-34" dirty="0">
                <a:solidFill>
                  <a:srgbClr val="815DC6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815DC6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6"/>
                </a:solidFill>
                <a:latin typeface="AWLDDB+Calibri"/>
                <a:cs typeface="AWLDDB+Calibri"/>
              </a:rPr>
              <a:t>learn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814893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Memory</a:t>
            </a:r>
            <a:r>
              <a:rPr sz="4000" spc="-14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capacity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264750"/>
            <a:ext cx="7380814" cy="194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Random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facts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memorize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not so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wel</a:t>
            </a:r>
          </a:p>
          <a:p>
            <a:pPr marL="0" marR="0">
              <a:lnSpc>
                <a:spcPts val="4150"/>
              </a:lnSpc>
              <a:spcBef>
                <a:spcPts val="1198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Connected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facts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remember easier</a:t>
            </a:r>
          </a:p>
          <a:p>
            <a:pPr marL="0" marR="0">
              <a:lnSpc>
                <a:spcPts val="4150"/>
              </a:lnSpc>
              <a:spcBef>
                <a:spcPts val="134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What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understand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get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memorized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5349480"/>
            <a:ext cx="11617172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Think about all the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passwords,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PINs, phone numbers, addresses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5895276"/>
            <a:ext cx="523387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and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birthdays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you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remember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9391" y="2121294"/>
            <a:ext cx="1846808" cy="96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324"/>
              </a:lnSpc>
              <a:spcBef>
                <a:spcPts val="0"/>
              </a:spcBef>
              <a:spcAft>
                <a:spcPts val="0"/>
              </a:spcAft>
            </a:pP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Sli.do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8806" y="4707949"/>
            <a:ext cx="2512764" cy="7977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981"/>
              </a:lnSpc>
              <a:spcBef>
                <a:spcPts val="0"/>
              </a:spcBef>
              <a:spcAft>
                <a:spcPts val="0"/>
              </a:spcAft>
            </a:pPr>
            <a:r>
              <a:rPr sz="4900" b="1" spc="-28" dirty="0">
                <a:solidFill>
                  <a:srgbClr val="53536C"/>
                </a:solidFill>
                <a:latin typeface="Calibri"/>
                <a:cs typeface="Calibri"/>
              </a:rPr>
              <a:t>#UX-web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516418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Knowledge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in the world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413859"/>
            <a:ext cx="4959577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No need </a:t>
            </a:r>
            <a:r>
              <a:rPr sz="2900" spc="-31" dirty="0">
                <a:solidFill>
                  <a:srgbClr val="53536C"/>
                </a:solidFill>
                <a:latin typeface="Calibri"/>
                <a:cs typeface="Calibri"/>
              </a:rPr>
              <a:t>to</a:t>
            </a:r>
            <a:r>
              <a:rPr sz="2900" spc="25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memorize,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only </a:t>
            </a:r>
            <a:r>
              <a:rPr sz="2900" spc="-31" dirty="0">
                <a:solidFill>
                  <a:srgbClr val="53536C"/>
                </a:solidFill>
                <a:latin typeface="Calibri"/>
                <a:cs typeface="Calibri"/>
              </a:rPr>
              <a:t>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977" y="2831511"/>
            <a:ext cx="1493961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spc="-14" dirty="0">
                <a:solidFill>
                  <a:srgbClr val="53536C"/>
                </a:solidFill>
                <a:latin typeface="Calibri"/>
                <a:cs typeface="Calibri"/>
              </a:rPr>
              <a:t>interpret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416740"/>
            <a:ext cx="4663465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It is </a:t>
            </a:r>
            <a:r>
              <a:rPr sz="2900" spc="-23" dirty="0">
                <a:solidFill>
                  <a:srgbClr val="53536C"/>
                </a:solidFill>
                <a:latin typeface="Calibri"/>
                <a:cs typeface="Calibri"/>
              </a:rPr>
              <a:t>always</a:t>
            </a:r>
            <a:r>
              <a:rPr sz="2900" spc="2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present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33" dirty="0">
                <a:solidFill>
                  <a:srgbClr val="53536C"/>
                </a:solidFill>
                <a:latin typeface="Calibri"/>
                <a:cs typeface="Calibri"/>
              </a:rPr>
              <a:t>for</a:t>
            </a:r>
            <a:r>
              <a:rPr sz="2900" spc="28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us </a:t>
            </a:r>
            <a:r>
              <a:rPr sz="2900" spc="-34" dirty="0">
                <a:solidFill>
                  <a:srgbClr val="53536C"/>
                </a:solidFill>
                <a:latin typeface="Calibri"/>
                <a:cs typeface="Calibri"/>
              </a:rPr>
              <a:t>to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977" y="3837338"/>
            <a:ext cx="1430659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perceive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6199" y="4407467"/>
            <a:ext cx="5140493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Does not work if not important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1977" y="4828065"/>
            <a:ext cx="3394309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in the</a:t>
            </a:r>
            <a:r>
              <a:rPr sz="2900" spc="-15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current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53536C"/>
                </a:solidFill>
                <a:latin typeface="Calibri"/>
                <a:cs typeface="Calibri"/>
              </a:rPr>
              <a:t>context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199" y="5398194"/>
            <a:ext cx="4578077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spc="-104" dirty="0">
                <a:solidFill>
                  <a:srgbClr val="53536C"/>
                </a:solidFill>
                <a:latin typeface="Calibri"/>
                <a:cs typeface="Calibri"/>
              </a:rPr>
              <a:t>We</a:t>
            </a:r>
            <a:r>
              <a:rPr sz="2900" spc="93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5" dirty="0">
                <a:solidFill>
                  <a:srgbClr val="53536C"/>
                </a:solidFill>
                <a:latin typeface="Calibri"/>
                <a:cs typeface="Calibri"/>
              </a:rPr>
              <a:t>can</a:t>
            </a:r>
            <a:r>
              <a:rPr sz="2900" spc="12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exploit it 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by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leaving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01977" y="5818792"/>
            <a:ext cx="1685484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reminders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7788" y="1049452"/>
            <a:ext cx="4334722" cy="1463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27" dirty="0">
                <a:solidFill>
                  <a:srgbClr val="53536C"/>
                </a:solidFill>
                <a:latin typeface="FLPPGK+Calibri-Bold"/>
                <a:cs typeface="FLPPGK+Calibri-Bold"/>
              </a:rPr>
              <a:t>Types</a:t>
            </a:r>
            <a:r>
              <a:rPr sz="4000" spc="3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of knowledge</a:t>
            </a:r>
          </a:p>
          <a:p>
            <a:pPr marL="0" marR="0">
              <a:lnSpc>
                <a:spcPts val="2929"/>
              </a:lnSpc>
              <a:spcBef>
                <a:spcPts val="3408"/>
              </a:spcBef>
              <a:spcAft>
                <a:spcPts val="0"/>
              </a:spcAft>
            </a:pPr>
            <a:r>
              <a:rPr sz="2400" b="1" dirty="0">
                <a:solidFill>
                  <a:srgbClr val="53536C"/>
                </a:solidFill>
                <a:latin typeface="Calibri"/>
                <a:cs typeface="Calibri"/>
              </a:rPr>
              <a:t>Knowledge in the world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0199" y="2102465"/>
            <a:ext cx="3085069" cy="410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53536C"/>
                </a:solidFill>
                <a:latin typeface="Calibri"/>
                <a:cs typeface="Calibri"/>
              </a:rPr>
              <a:t>Knowledge in our mind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7788" y="2874606"/>
            <a:ext cx="379871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5" dirty="0">
                <a:solidFill>
                  <a:srgbClr val="815DC5"/>
                </a:solidFill>
                <a:latin typeface="AWLDDB+Calibri"/>
                <a:cs typeface="AWLDDB+Calibri"/>
              </a:rPr>
              <a:t>present</a:t>
            </a:r>
            <a:r>
              <a:rPr sz="3400" spc="10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815DC5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observe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0199" y="2874606"/>
            <a:ext cx="386223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5" dirty="0">
                <a:solidFill>
                  <a:srgbClr val="815DC5"/>
                </a:solidFill>
                <a:latin typeface="AWLDDB+Calibri"/>
                <a:cs typeface="AWLDDB+Calibri"/>
              </a:rPr>
              <a:t>relatively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 small </a:t>
            </a:r>
            <a:r>
              <a:rPr sz="3400" spc="-30" dirty="0">
                <a:solidFill>
                  <a:srgbClr val="815DC5"/>
                </a:solidFill>
                <a:latin typeface="AWLDDB+Calibri"/>
                <a:cs typeface="AWLDDB+Calibri"/>
              </a:rPr>
              <a:t>size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7788" y="3572395"/>
            <a:ext cx="9594040" cy="264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no</a:t>
            </a:r>
            <a:r>
              <a:rPr sz="3400" spc="-10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need </a:t>
            </a:r>
            <a:r>
              <a:rPr sz="3400" spc="-37" dirty="0">
                <a:solidFill>
                  <a:srgbClr val="815DC5"/>
                </a:solidFill>
                <a:latin typeface="AWLDDB+Calibri"/>
                <a:cs typeface="AWLDDB+Calibri"/>
              </a:rPr>
              <a:t>to</a:t>
            </a:r>
            <a:r>
              <a:rPr sz="3400" spc="28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815DC5"/>
                </a:solidFill>
                <a:latin typeface="AWLDDB+Calibri"/>
                <a:cs typeface="AWLDDB+Calibri"/>
              </a:rPr>
              <a:t>memorize</a:t>
            </a:r>
            <a:r>
              <a:rPr sz="3400" spc="8905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difficult </a:t>
            </a:r>
            <a:r>
              <a:rPr sz="3400" spc="-38" dirty="0">
                <a:solidFill>
                  <a:srgbClr val="815DC5"/>
                </a:solidFill>
                <a:latin typeface="AWLDDB+Calibri"/>
                <a:cs typeface="AWLDDB+Calibri"/>
              </a:rPr>
              <a:t>for</a:t>
            </a:r>
            <a:r>
              <a:rPr sz="3400" spc="37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beginners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1" dirty="0">
                <a:solidFill>
                  <a:srgbClr val="815DC5"/>
                </a:solidFill>
                <a:latin typeface="AWLDDB+Calibri"/>
                <a:cs typeface="AWLDDB+Calibri"/>
              </a:rPr>
              <a:t>low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 eﬃciency</a:t>
            </a:r>
            <a:r>
              <a:rPr sz="3400" spc="19611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high efficiency</a:t>
            </a:r>
          </a:p>
          <a:p>
            <a:pPr marL="0" marR="0">
              <a:lnSpc>
                <a:spcPts val="4150"/>
              </a:lnSpc>
              <a:spcBef>
                <a:spcPts val="1371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need </a:t>
            </a:r>
            <a:r>
              <a:rPr sz="3400" spc="-40" dirty="0">
                <a:solidFill>
                  <a:srgbClr val="815DC5"/>
                </a:solidFill>
                <a:latin typeface="AWLDDB+Calibri"/>
                <a:cs typeface="AWLDDB+Calibri"/>
              </a:rPr>
              <a:t>for</a:t>
            </a:r>
            <a:r>
              <a:rPr sz="3400" spc="40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815DC5"/>
                </a:solidFill>
                <a:latin typeface="AWLDDB+Calibri"/>
                <a:cs typeface="AWLDDB+Calibri"/>
              </a:rPr>
              <a:t>interpretaꢁon</a:t>
            </a:r>
            <a:r>
              <a:rPr sz="3400" spc="6754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5" dirty="0">
                <a:solidFill>
                  <a:srgbClr val="815DC5"/>
                </a:solidFill>
                <a:latin typeface="AWLDDB+Calibri"/>
                <a:cs typeface="AWLDDB+Calibri"/>
              </a:rPr>
              <a:t>hard</a:t>
            </a:r>
            <a:r>
              <a:rPr sz="3400" spc="11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815DC5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815DC5"/>
                </a:solidFill>
                <a:latin typeface="AWLDDB+Calibri"/>
                <a:cs typeface="AWLDDB+Calibri"/>
              </a:rPr>
              <a:t>obtain</a:t>
            </a:r>
          </a:p>
          <a:p>
            <a:pPr marL="0" marR="0">
              <a:lnSpc>
                <a:spcPts val="4150"/>
              </a:lnSpc>
              <a:spcBef>
                <a:spcPts val="1248"/>
              </a:spcBef>
              <a:spcAft>
                <a:spcPts val="0"/>
              </a:spcAft>
            </a:pP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usable </a:t>
            </a:r>
            <a:r>
              <a:rPr sz="3400" spc="-23" dirty="0">
                <a:solidFill>
                  <a:srgbClr val="815DC5"/>
                </a:solidFill>
                <a:latin typeface="AWLDDB+Calibri"/>
                <a:cs typeface="AWLDDB+Calibri"/>
              </a:rPr>
              <a:t>by</a:t>
            </a:r>
            <a:r>
              <a:rPr sz="3400" spc="15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AWLDDB+Calibri"/>
                <a:cs typeface="AWLDDB+Calibri"/>
              </a:rPr>
              <a:t>beginners</a:t>
            </a:r>
            <a:r>
              <a:rPr sz="3400" spc="11043" dirty="0">
                <a:solidFill>
                  <a:srgbClr val="815DC5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815DC5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815DC5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815DC5"/>
                </a:solidFill>
                <a:latin typeface="AWLDDB+Calibri"/>
                <a:cs typeface="AWLDDB+Calibri"/>
              </a:rPr>
              <a:t>invisible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119" y="3801175"/>
            <a:ext cx="2879733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How </a:t>
            </a:r>
            <a:r>
              <a:rPr sz="2800" spc="-18" dirty="0">
                <a:solidFill>
                  <a:srgbClr val="FFFFFF"/>
                </a:solidFill>
                <a:latin typeface="JMUJBV+SegoeUI"/>
                <a:cs typeface="JMUJBV+SegoeUI"/>
              </a:rPr>
              <a:t>are</a:t>
            </a:r>
            <a:r>
              <a:rPr sz="2800" spc="11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different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3119" y="4182023"/>
            <a:ext cx="2514229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spc="-18" dirty="0">
                <a:solidFill>
                  <a:srgbClr val="FFFFFF"/>
                </a:solidFill>
                <a:latin typeface="JMUJBV+SegoeUI"/>
                <a:cs typeface="JMUJBV+SegoeUI"/>
              </a:rPr>
              <a:t>keyboard</a:t>
            </a:r>
            <a:r>
              <a:rPr sz="2800" spc="17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users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119" y="4562870"/>
            <a:ext cx="3016419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different </a:t>
            </a:r>
            <a:r>
              <a:rPr sz="2800" spc="-14" dirty="0">
                <a:solidFill>
                  <a:srgbClr val="FFFFFF"/>
                </a:solidFill>
                <a:latin typeface="JMUJBV+SegoeUI"/>
                <a:cs typeface="JMUJBV+SegoeUI"/>
              </a:rPr>
              <a:t>from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 one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3119" y="4956164"/>
            <a:ext cx="3385283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another – beginner /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119" y="5337011"/>
            <a:ext cx="3287526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advanced /</a:t>
            </a:r>
            <a:r>
              <a:rPr sz="2800" spc="-10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JMUJBV+SegoeUI"/>
                <a:cs typeface="JMUJBV+SegoeUI"/>
              </a:rPr>
              <a:t>experts?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052935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Mistakes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2426550"/>
            <a:ext cx="10168351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People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make</a:t>
            </a:r>
            <a:r>
              <a:rPr sz="3400" spc="3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constant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8" dirty="0">
                <a:solidFill>
                  <a:srgbClr val="53536C"/>
                </a:solidFill>
                <a:latin typeface="AWLDDB+Calibri"/>
                <a:cs typeface="AWLDDB+Calibri"/>
              </a:rPr>
              <a:t>mistakes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with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everyday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products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075977"/>
            <a:ext cx="1112485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Learned helplessness leads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disappointment and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lower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self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3569956"/>
            <a:ext cx="359924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esteem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users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4206861"/>
            <a:ext cx="988276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fault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error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is not user</a:t>
            </a:r>
            <a:r>
              <a:rPr sz="3400" spc="-61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1" dirty="0">
                <a:solidFill>
                  <a:srgbClr val="53536C"/>
                </a:solidFill>
                <a:latin typeface="AWLDDB+Calibri"/>
                <a:cs typeface="AWLDDB+Calibri"/>
              </a:rPr>
              <a:t>’s</a:t>
            </a:r>
            <a:r>
              <a:rPr sz="3400" spc="89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but</a:t>
            </a:r>
            <a:r>
              <a:rPr sz="3400" spc="769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of the designer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8412" y="4852834"/>
            <a:ext cx="1074721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It is not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“dummies”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who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make</a:t>
            </a:r>
            <a:r>
              <a:rPr sz="3400" spc="2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0" dirty="0">
                <a:solidFill>
                  <a:srgbClr val="53536C"/>
                </a:solidFill>
                <a:latin typeface="AWLDDB+Calibri"/>
                <a:cs typeface="AWLDDB+Calibri"/>
              </a:rPr>
              <a:t>mistakes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but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users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with bad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4215" y="5349836"/>
            <a:ext cx="346029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conceptual models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8412" y="5995808"/>
            <a:ext cx="915749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30" dirty="0">
                <a:solidFill>
                  <a:srgbClr val="53536C"/>
                </a:solidFill>
                <a:latin typeface="AWLDDB+Calibri"/>
                <a:cs typeface="AWLDDB+Calibri"/>
              </a:rPr>
              <a:t>Mistakes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can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two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types: learned and </a:t>
            </a:r>
            <a:r>
              <a:rPr sz="3400" spc="-31" dirty="0">
                <a:solidFill>
                  <a:srgbClr val="53536C"/>
                </a:solidFill>
                <a:latin typeface="AWLDDB+Calibri"/>
                <a:cs typeface="AWLDDB+Calibri"/>
              </a:rPr>
              <a:t>provoked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848316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Learned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Mistakes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712763"/>
            <a:ext cx="5647667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Result</a:t>
            </a:r>
            <a:r>
              <a:rPr sz="3100" spc="1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7" dirty="0">
                <a:solidFill>
                  <a:srgbClr val="53536C"/>
                </a:solidFill>
                <a:latin typeface="DUGJPL+Calibri"/>
                <a:cs typeface="DUGJPL+Calibri"/>
              </a:rPr>
              <a:t>from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formulaꢀon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of 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710" y="3169848"/>
            <a:ext cx="1922786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spc="-14" dirty="0">
                <a:solidFill>
                  <a:srgbClr val="53536C"/>
                </a:solidFill>
                <a:latin typeface="DUGJPL+Calibri"/>
                <a:cs typeface="DUGJPL+Calibri"/>
              </a:rPr>
              <a:t>wrong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goal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764335"/>
            <a:ext cx="563117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Hard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spot because the user 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710" y="4221421"/>
            <a:ext cx="557904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convinced,</a:t>
            </a:r>
            <a:r>
              <a:rPr sz="3100" spc="1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he does the right thing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6199" y="4818664"/>
            <a:ext cx="6172038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They </a:t>
            </a:r>
            <a:r>
              <a:rPr sz="3100" spc="-11" dirty="0">
                <a:solidFill>
                  <a:srgbClr val="53536C"/>
                </a:solidFill>
                <a:latin typeface="DUGJPL+Calibri"/>
                <a:cs typeface="DUGJPL+Calibri"/>
              </a:rPr>
              <a:t>oꢂen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regard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important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events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6199" y="5415907"/>
            <a:ext cx="662247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8" dirty="0">
                <a:solidFill>
                  <a:srgbClr val="53536C"/>
                </a:solidFill>
                <a:latin typeface="DUGJPL+Calibri"/>
                <a:cs typeface="DUGJPL+Calibri"/>
              </a:rPr>
              <a:t>We</a:t>
            </a:r>
            <a:r>
              <a:rPr sz="3100" spc="10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make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wrong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assumpꢀons or </a:t>
            </a:r>
            <a:r>
              <a:rPr sz="3100" spc="-11" dirty="0">
                <a:solidFill>
                  <a:srgbClr val="53536C"/>
                </a:solidFill>
                <a:latin typeface="DUGJPL+Calibri"/>
                <a:cs typeface="DUGJPL+Calibri"/>
              </a:rPr>
              <a:t>faulty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01710" y="5872993"/>
            <a:ext cx="3281336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causal relaꢀonships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639" y="713597"/>
            <a:ext cx="1683940" cy="578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56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FFFFFF"/>
                </a:solidFill>
                <a:latin typeface="URLWDW+SegoeUI-Bold"/>
                <a:cs typeface="URLWDW+SegoeUI-Bold"/>
              </a:rPr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119" y="4660711"/>
            <a:ext cx="2752969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Share a personal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3119" y="5041558"/>
            <a:ext cx="3497375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example </a:t>
            </a:r>
            <a:r>
              <a:rPr sz="2800" spc="-55" dirty="0">
                <a:solidFill>
                  <a:srgbClr val="FFFFFF"/>
                </a:solidFill>
                <a:latin typeface="JMUJBV+SegoeUI"/>
                <a:cs typeface="JMUJBV+SegoeUI"/>
              </a:rPr>
              <a:t>of</a:t>
            </a:r>
            <a:r>
              <a:rPr sz="2800" spc="49" dirty="0">
                <a:solidFill>
                  <a:srgbClr val="FFFFFF"/>
                </a:solidFill>
                <a:latin typeface="JMUJBV+SegoeUI"/>
                <a:cs typeface="JMUJBV+SegoeUI"/>
              </a:rPr>
              <a:t> </a:t>
            </a: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admitting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3119" y="5422406"/>
            <a:ext cx="3588525" cy="511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JMUJBV+SegoeUI"/>
                <a:cs typeface="JMUJBV+SegoeUI"/>
              </a:rPr>
              <a:t>such conscious errors.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128884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30" dirty="0">
                <a:solidFill>
                  <a:srgbClr val="53536C"/>
                </a:solidFill>
                <a:latin typeface="FLPPGK+Calibri-Bold"/>
                <a:cs typeface="FLPPGK+Calibri-Bold"/>
              </a:rPr>
              <a:t>Provoked</a:t>
            </a:r>
            <a:r>
              <a:rPr sz="4000" spc="3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25" dirty="0">
                <a:solidFill>
                  <a:srgbClr val="53536C"/>
                </a:solidFill>
                <a:latin typeface="FLPPGK+Calibri-Bold"/>
                <a:cs typeface="FLPPGK+Calibri-Bold"/>
              </a:rPr>
              <a:t>Mistakes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075774"/>
            <a:ext cx="7033762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most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frequent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8" dirty="0">
                <a:solidFill>
                  <a:srgbClr val="53536C"/>
                </a:solidFill>
                <a:latin typeface="AWLDDB+Calibri"/>
                <a:cs typeface="AWLDDB+Calibri"/>
              </a:rPr>
              <a:t>mistakes</a:t>
            </a:r>
            <a:r>
              <a:rPr sz="3400" spc="1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6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make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721747"/>
            <a:ext cx="1112925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With the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correct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goal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make</a:t>
            </a:r>
            <a:r>
              <a:rPr sz="3400" spc="3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mistake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while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executing</a:t>
            </a:r>
            <a:r>
              <a:rPr sz="3400" spc="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4206226"/>
            <a:ext cx="3010552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action sequence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4852199"/>
            <a:ext cx="973500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Small inaccuracies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usually </a:t>
            </a:r>
            <a:r>
              <a:rPr sz="3400" spc="-27" dirty="0">
                <a:solidFill>
                  <a:srgbClr val="53536C"/>
                </a:solidFill>
                <a:latin typeface="AWLDDB+Calibri"/>
                <a:cs typeface="AWLDDB+Calibri"/>
              </a:rPr>
              <a:t>catch</a:t>
            </a:r>
            <a:r>
              <a:rPr sz="3400" spc="2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immediately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8413" y="5501626"/>
            <a:ext cx="1046823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They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often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happen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frequent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and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largely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subconscious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4216" y="5995605"/>
            <a:ext cx="3851988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activities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perform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196959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Capture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4648542"/>
            <a:ext cx="11314771" cy="1964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75" dirty="0">
                <a:solidFill>
                  <a:srgbClr val="53536C"/>
                </a:solidFill>
                <a:latin typeface="AWLDDB+Calibri"/>
                <a:cs typeface="AWLDDB+Calibri"/>
              </a:rPr>
              <a:t>Tw</a:t>
            </a:r>
            <a:r>
              <a:rPr sz="3400" spc="-80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actions with very similar beginning but very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different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end</a:t>
            </a:r>
          </a:p>
          <a:p>
            <a:pPr marL="0" marR="0">
              <a:lnSpc>
                <a:spcPts val="4150"/>
              </a:lnSpc>
              <a:spcBef>
                <a:spcPts val="1321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more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frequent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action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captures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 less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frequent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one</a:t>
            </a:r>
          </a:p>
          <a:p>
            <a:pPr marL="0" marR="0">
              <a:lnSpc>
                <a:spcPts val="4150"/>
              </a:lnSpc>
              <a:spcBef>
                <a:spcPts val="1344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Getting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off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subway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 the </a:t>
            </a:r>
            <a:r>
              <a:rPr sz="3400" spc="-28" dirty="0">
                <a:solidFill>
                  <a:srgbClr val="53536C"/>
                </a:solidFill>
                <a:latin typeface="AWLDDB+Calibri"/>
                <a:cs typeface="AWLDDB+Calibri"/>
              </a:rPr>
              <a:t>stop</a:t>
            </a:r>
            <a:r>
              <a:rPr sz="3400" spc="23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8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work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 a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weekend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482210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Bad description </a:t>
            </a:r>
            <a:r>
              <a:rPr sz="4000" spc="-17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4358982"/>
            <a:ext cx="1138090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Our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intenꢁon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lacks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enough descripꢁon and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allows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40" dirty="0">
                <a:solidFill>
                  <a:srgbClr val="53536C"/>
                </a:solidFill>
                <a:latin typeface="AWLDDB+Calibri"/>
                <a:cs typeface="AWLDDB+Calibri"/>
              </a:rPr>
              <a:t>for</a:t>
            </a:r>
            <a:r>
              <a:rPr sz="3400" spc="3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mulꢁple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216" y="4852961"/>
            <a:ext cx="3175307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acꢁon sequences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5502388"/>
            <a:ext cx="10334776" cy="1211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75" dirty="0">
                <a:solidFill>
                  <a:srgbClr val="53536C"/>
                </a:solidFill>
                <a:latin typeface="AWLDDB+Calibri"/>
                <a:cs typeface="AWLDDB+Calibri"/>
              </a:rPr>
              <a:t>Takes</a:t>
            </a:r>
            <a:r>
              <a:rPr sz="3400" spc="6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place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oꢀen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with object that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are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near one another</a:t>
            </a:r>
          </a:p>
          <a:p>
            <a:pPr marL="0" marR="0">
              <a:lnSpc>
                <a:spcPts val="4150"/>
              </a:lnSpc>
              <a:spcBef>
                <a:spcPts val="886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Switching on one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heater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and placing the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pan on another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094743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Incoming </a:t>
            </a:r>
            <a:r>
              <a:rPr sz="4000" spc="-10" dirty="0">
                <a:solidFill>
                  <a:srgbClr val="53536C"/>
                </a:solidFill>
                <a:latin typeface="FLPPGK+Calibri-Bold"/>
                <a:cs typeface="FLPPGK+Calibri-Bold"/>
              </a:rPr>
              <a:t>information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3663539"/>
            <a:ext cx="7168405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Incoming 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information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while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23" dirty="0">
                <a:solidFill>
                  <a:srgbClr val="53536C"/>
                </a:solidFill>
                <a:latin typeface="Calibri"/>
                <a:cs typeface="Calibri"/>
              </a:rPr>
              <a:t>we</a:t>
            </a:r>
            <a:r>
              <a:rPr sz="2900" spc="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53536C"/>
                </a:solidFill>
                <a:latin typeface="Calibri"/>
                <a:cs typeface="Calibri"/>
              </a:rPr>
              <a:t>are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following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1977" y="4044362"/>
            <a:ext cx="5070443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the</a:t>
            </a:r>
            <a:r>
              <a:rPr sz="2900" spc="-15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action sequence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influences it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4565506"/>
            <a:ext cx="7204457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Dialing a phone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number while</a:t>
            </a:r>
            <a:r>
              <a:rPr sz="2900" spc="-10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the</a:t>
            </a:r>
            <a:r>
              <a:rPr sz="2900" spc="-15" dirty="0">
                <a:solidFill>
                  <a:srgbClr val="53536C"/>
                </a:solidFill>
                <a:latin typeface="Calibri"/>
                <a:cs typeface="Calibri"/>
              </a:rPr>
              <a:t> radio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 is 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1977" y="4946328"/>
            <a:ext cx="5200554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and they announce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the</a:t>
            </a:r>
            <a:r>
              <a:rPr sz="2900" spc="-15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frequency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6199" y="5464526"/>
            <a:ext cx="6829438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2900" spc="750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2900" spc="-21" dirty="0">
                <a:solidFill>
                  <a:srgbClr val="53536C"/>
                </a:solidFill>
                <a:latin typeface="Calibri"/>
                <a:cs typeface="Calibri"/>
              </a:rPr>
              <a:t>Typing</a:t>
            </a:r>
            <a:r>
              <a:rPr sz="2900" spc="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a </a:t>
            </a:r>
            <a:r>
              <a:rPr sz="2900" spc="-21" dirty="0">
                <a:solidFill>
                  <a:srgbClr val="53536C"/>
                </a:solidFill>
                <a:latin typeface="Calibri"/>
                <a:cs typeface="Calibri"/>
              </a:rPr>
              <a:t>word</a:t>
            </a:r>
            <a:r>
              <a:rPr sz="2900" spc="15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document while</a:t>
            </a:r>
            <a:r>
              <a:rPr sz="2900" spc="-11" dirty="0">
                <a:solidFill>
                  <a:srgbClr val="53536C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listening </a:t>
            </a:r>
            <a:r>
              <a:rPr sz="2900" spc="-23" dirty="0">
                <a:solidFill>
                  <a:srgbClr val="53536C"/>
                </a:solidFill>
                <a:latin typeface="Calibri"/>
                <a:cs typeface="Calibri"/>
              </a:rPr>
              <a:t>to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1977" y="5845349"/>
            <a:ext cx="4288892" cy="487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40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53536C"/>
                </a:solidFill>
                <a:latin typeface="Calibri"/>
                <a:cs typeface="Calibri"/>
              </a:rPr>
              <a:t>music and entering its lyrics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1752798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1694731"/>
            <a:ext cx="5062268" cy="1115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human processor model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Fitt</a:t>
            </a:r>
            <a:r>
              <a:rPr sz="3100" spc="-592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93" dirty="0">
                <a:solidFill>
                  <a:srgbClr val="53536C"/>
                </a:solidFill>
                <a:latin typeface="DUGJPL+Calibri"/>
                <a:cs typeface="DUGJPL+Calibri"/>
              </a:rPr>
              <a:t>’s</a:t>
            </a:r>
            <a:r>
              <a:rPr sz="3100" spc="92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law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019" y="2901421"/>
            <a:ext cx="3573619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Conceptual 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019" y="3498664"/>
            <a:ext cx="3270548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Gestalt</a:t>
            </a:r>
            <a:r>
              <a:rPr sz="3100" spc="12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principles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019" y="4108112"/>
            <a:ext cx="6679203" cy="1710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</a:t>
            </a:r>
            <a:r>
              <a:rPr sz="3100" spc="-14" dirty="0">
                <a:solidFill>
                  <a:srgbClr val="53536C"/>
                </a:solidFill>
                <a:latin typeface="DUGJPL+Calibri"/>
                <a:cs typeface="DUGJPL+Calibri"/>
              </a:rPr>
              <a:t>seven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stages</a:t>
            </a:r>
            <a:r>
              <a:rPr sz="3100" spc="1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action</a:t>
            </a:r>
          </a:p>
          <a:p>
            <a:pPr marL="0" marR="0">
              <a:lnSpc>
                <a:spcPts val="3784"/>
              </a:lnSpc>
              <a:spcBef>
                <a:spcPts val="896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Mappings,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affordances</a:t>
            </a:r>
            <a:r>
              <a:rPr sz="3100" spc="1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constraints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30" dirty="0">
                <a:solidFill>
                  <a:srgbClr val="53536C"/>
                </a:solidFill>
                <a:latin typeface="DUGJPL+Calibri"/>
                <a:cs typeface="DUGJPL+Calibri"/>
              </a:rPr>
              <a:t>Types</a:t>
            </a:r>
            <a:r>
              <a:rPr sz="3100" spc="28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knowledge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8019" y="5909289"/>
            <a:ext cx="3623382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23" dirty="0">
                <a:solidFill>
                  <a:srgbClr val="53536C"/>
                </a:solidFill>
                <a:latin typeface="DUGJPL+Calibri"/>
                <a:cs typeface="DUGJPL+Calibri"/>
              </a:rPr>
              <a:t>Errors</a:t>
            </a:r>
            <a:r>
              <a:rPr sz="3100" spc="2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and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mistakes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948697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4546D"/>
                </a:solidFill>
                <a:latin typeface="FLPPGK+Calibri-Bold"/>
                <a:cs typeface="FLPPGK+Calibri-Bold"/>
              </a:rPr>
              <a:t>Association </a:t>
            </a:r>
            <a:r>
              <a:rPr sz="4000" spc="-18" dirty="0">
                <a:solidFill>
                  <a:srgbClr val="54546D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950550"/>
            <a:ext cx="11670044" cy="1262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An 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internal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association </a:t>
            </a:r>
            <a:r>
              <a:rPr sz="3400" spc="-11" dirty="0">
                <a:solidFill>
                  <a:srgbClr val="54546D"/>
                </a:solidFill>
                <a:latin typeface="AWLDDB+Calibri"/>
                <a:cs typeface="AWLDDB+Calibri"/>
              </a:rPr>
              <a:t>that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36" dirty="0">
                <a:solidFill>
                  <a:srgbClr val="54546D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30" dirty="0">
                <a:solidFill>
                  <a:srgbClr val="54546D"/>
                </a:solidFill>
                <a:latin typeface="AWLDDB+Calibri"/>
                <a:cs typeface="AWLDDB+Calibri"/>
              </a:rPr>
              <a:t>have</a:t>
            </a:r>
            <a:r>
              <a:rPr sz="3400" spc="18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31" dirty="0">
                <a:solidFill>
                  <a:srgbClr val="54546D"/>
                </a:solidFill>
                <a:latin typeface="AWLDDB+Calibri"/>
                <a:cs typeface="AWLDDB+Calibri"/>
              </a:rPr>
              <a:t>provokes</a:t>
            </a:r>
            <a:r>
              <a:rPr sz="3400" spc="2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a </a:t>
            </a:r>
            <a:r>
              <a:rPr sz="3400" spc="-15" dirty="0">
                <a:solidFill>
                  <a:srgbClr val="54546D"/>
                </a:solidFill>
                <a:latin typeface="AWLDDB+Calibri"/>
                <a:cs typeface="AWLDDB+Calibri"/>
              </a:rPr>
              <a:t>wrong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action</a:t>
            </a:r>
          </a:p>
          <a:p>
            <a:pPr marL="0" marR="0">
              <a:lnSpc>
                <a:spcPts val="4150"/>
              </a:lnSpc>
              <a:spcBef>
                <a:spcPts val="1294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Thinking </a:t>
            </a:r>
            <a:r>
              <a:rPr sz="3400" spc="-38" dirty="0">
                <a:solidFill>
                  <a:srgbClr val="54546D"/>
                </a:solidFill>
                <a:latin typeface="AWLDDB+Calibri"/>
                <a:cs typeface="AWLDDB+Calibri"/>
              </a:rPr>
              <a:t>for</a:t>
            </a:r>
            <a:r>
              <a:rPr sz="3400" spc="34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spc="-17" dirty="0">
                <a:solidFill>
                  <a:srgbClr val="54546D"/>
                </a:solidFill>
                <a:latin typeface="AWLDDB+Calibri"/>
                <a:cs typeface="AWLDDB+Calibri"/>
              </a:rPr>
              <a:t>last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night </a:t>
            </a:r>
            <a:r>
              <a:rPr sz="3400" spc="-36" dirty="0">
                <a:solidFill>
                  <a:srgbClr val="54546D"/>
                </a:solidFill>
                <a:latin typeface="AWLDDB+Calibri"/>
                <a:cs typeface="AWLDDB+Calibri"/>
              </a:rPr>
              <a:t>at</a:t>
            </a:r>
            <a:r>
              <a:rPr sz="3400" spc="28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lunch and wishing someone </a:t>
            </a:r>
            <a:r>
              <a:rPr sz="3400" spc="-12" dirty="0">
                <a:solidFill>
                  <a:srgbClr val="54546D"/>
                </a:solidFill>
                <a:latin typeface="AWLDDB+Calibri"/>
                <a:cs typeface="AWLDDB+Calibri"/>
              </a:rPr>
              <a:t>good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night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5349582"/>
            <a:ext cx="1058220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4546D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Calling people</a:t>
            </a:r>
            <a:r>
              <a:rPr sz="3400" spc="-10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with </a:t>
            </a:r>
            <a:r>
              <a:rPr sz="3400" spc="-15" dirty="0">
                <a:solidFill>
                  <a:srgbClr val="54546D"/>
                </a:solidFill>
                <a:latin typeface="AWLDDB+Calibri"/>
                <a:cs typeface="AWLDDB+Calibri"/>
              </a:rPr>
              <a:t>wrong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 names because </a:t>
            </a:r>
            <a:r>
              <a:rPr sz="3400" spc="-37" dirty="0">
                <a:solidFill>
                  <a:srgbClr val="54546D"/>
                </a:solidFill>
                <a:latin typeface="AWLDDB+Calibri"/>
                <a:cs typeface="AWLDDB+Calibri"/>
              </a:rPr>
              <a:t>we</a:t>
            </a:r>
            <a:r>
              <a:rPr sz="3400" spc="25" dirty="0">
                <a:solidFill>
                  <a:srgbClr val="54546D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think about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5895377"/>
            <a:ext cx="256800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4546D"/>
                </a:solidFill>
                <a:latin typeface="AWLDDB+Calibri"/>
                <a:cs typeface="AWLDDB+Calibri"/>
              </a:rPr>
              <a:t>someone else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659390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23" dirty="0">
                <a:solidFill>
                  <a:srgbClr val="53536C"/>
                </a:solidFill>
                <a:latin typeface="FLPPGK+Calibri-Bold"/>
                <a:cs typeface="FLPPGK+Calibri-Bold"/>
              </a:rPr>
              <a:t>Forgeꢂng</a:t>
            </a:r>
            <a:r>
              <a:rPr sz="4000" spc="2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075774"/>
            <a:ext cx="479462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forget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goal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while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216" y="3569753"/>
            <a:ext cx="5472244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executing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action sequence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4206658"/>
            <a:ext cx="6186259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can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reactivate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actions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by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4216" y="4700637"/>
            <a:ext cx="735905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going back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where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goal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was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formed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8413" y="5350064"/>
            <a:ext cx="1087700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1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3" dirty="0">
                <a:solidFill>
                  <a:srgbClr val="53536C"/>
                </a:solidFill>
                <a:latin typeface="AWLDDB+Calibri"/>
                <a:cs typeface="AWLDDB+Calibri"/>
              </a:rPr>
              <a:t>go</a:t>
            </a:r>
            <a:r>
              <a:rPr sz="3400" spc="1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next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door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tell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 colleague something and </a:t>
            </a:r>
            <a:r>
              <a:rPr sz="3400" spc="-33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can’t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4216" y="5844044"/>
            <a:ext cx="2985854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remember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what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6278233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spc="-15" dirty="0">
                <a:solidFill>
                  <a:srgbClr val="53536C"/>
                </a:solidFill>
                <a:latin typeface="FLPPGK+Calibri-Bold"/>
                <a:cs typeface="FLPPGK+Calibri-Bold"/>
              </a:rPr>
              <a:t>Premature</a:t>
            </a:r>
            <a:r>
              <a:rPr sz="4000" spc="11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completion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199" y="2085174"/>
            <a:ext cx="4692513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5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complete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the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acꢁon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002" y="2579153"/>
            <a:ext cx="5892054" cy="1049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prematurely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because a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large</a:t>
            </a:r>
          </a:p>
          <a:p>
            <a:pPr marL="0" marR="0">
              <a:lnSpc>
                <a:spcPts val="3814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porꢁon of it has been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completed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6199" y="3709606"/>
            <a:ext cx="6175573" cy="2040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while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ago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 friend </a:t>
            </a:r>
            <a:r>
              <a:rPr sz="3400" spc="-31" dirty="0">
                <a:solidFill>
                  <a:srgbClr val="53536C"/>
                </a:solidFill>
                <a:latin typeface="AWLDDB+Calibri"/>
                <a:cs typeface="AWLDDB+Calibri"/>
              </a:rPr>
              <a:t>forgot</a:t>
            </a:r>
            <a:r>
              <a:rPr sz="3400" spc="2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his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credit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card</a:t>
            </a:r>
            <a:r>
              <a:rPr sz="3400" spc="1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in a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3" dirty="0">
                <a:solidFill>
                  <a:srgbClr val="53536C"/>
                </a:solidFill>
                <a:latin typeface="AWLDDB+Calibri"/>
                <a:cs typeface="AWLDDB+Calibri"/>
              </a:rPr>
              <a:t>ꢁcket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machine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in</a:t>
            </a:r>
          </a:p>
          <a:p>
            <a:pPr marL="355803" marR="0">
              <a:lnSpc>
                <a:spcPts val="3791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Berlin as he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7" dirty="0">
                <a:solidFill>
                  <a:srgbClr val="53536C"/>
                </a:solidFill>
                <a:latin typeface="AWLDDB+Calibri"/>
                <a:cs typeface="AWLDDB+Calibri"/>
              </a:rPr>
              <a:t>leꢀ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with his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train</a:t>
            </a:r>
          </a:p>
          <a:p>
            <a:pPr marL="355803" marR="0">
              <a:lnSpc>
                <a:spcPts val="3913"/>
              </a:lnSpc>
              <a:spcBef>
                <a:spcPts val="0"/>
              </a:spcBef>
              <a:spcAft>
                <a:spcPts val="0"/>
              </a:spcAft>
            </a:pPr>
            <a:r>
              <a:rPr sz="3400" spc="-33" dirty="0">
                <a:solidFill>
                  <a:srgbClr val="53536C"/>
                </a:solidFill>
                <a:latin typeface="AWLDDB+Calibri"/>
                <a:cs typeface="AWLDDB+Calibri"/>
              </a:rPr>
              <a:t>ꢁcket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once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it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got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printed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6199" y="5831039"/>
            <a:ext cx="5449416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1" dirty="0">
                <a:solidFill>
                  <a:srgbClr val="53536C"/>
                </a:solidFill>
                <a:latin typeface="AWLDDB+Calibri"/>
                <a:cs typeface="AWLDDB+Calibri"/>
              </a:rPr>
              <a:t>How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does and </a:t>
            </a:r>
            <a:r>
              <a:rPr sz="3400" spc="-91" dirty="0">
                <a:solidFill>
                  <a:srgbClr val="53536C"/>
                </a:solidFill>
                <a:latin typeface="AWLDDB+Calibri"/>
                <a:cs typeface="AWLDDB+Calibri"/>
              </a:rPr>
              <a:t>ATM</a:t>
            </a:r>
            <a:r>
              <a:rPr sz="3400" spc="79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funcꢁon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2773641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Mode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3721950"/>
            <a:ext cx="8993810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1" dirty="0">
                <a:solidFill>
                  <a:srgbClr val="53536C"/>
                </a:solidFill>
                <a:latin typeface="AWLDDB+Calibri"/>
                <a:cs typeface="AWLDDB+Calibri"/>
              </a:rPr>
              <a:t>face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device with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different</a:t>
            </a:r>
            <a:r>
              <a:rPr sz="3400" spc="2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operating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modes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4358855"/>
            <a:ext cx="11546331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4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1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perform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wrong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action because the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37" dirty="0">
                <a:solidFill>
                  <a:srgbClr val="53536C"/>
                </a:solidFill>
                <a:latin typeface="AWLDDB+Calibri"/>
                <a:cs typeface="AWLDDB+Calibri"/>
              </a:rPr>
              <a:t>system</a:t>
            </a:r>
            <a:r>
              <a:rPr sz="3400" spc="27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is in a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25" dirty="0">
                <a:solidFill>
                  <a:srgbClr val="53536C"/>
                </a:solidFill>
                <a:latin typeface="AWLDDB+Calibri"/>
                <a:cs typeface="AWLDDB+Calibri"/>
              </a:rPr>
              <a:t>different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216" y="4852834"/>
            <a:ext cx="6887425" cy="565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mode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from</a:t>
            </a:r>
            <a:r>
              <a:rPr sz="3400" spc="11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one, </a:t>
            </a:r>
            <a:r>
              <a:rPr sz="3400" spc="-33" dirty="0">
                <a:solidFill>
                  <a:srgbClr val="53536C"/>
                </a:solidFill>
                <a:latin typeface="AWLDDB+Calibri"/>
                <a:cs typeface="AWLDDB+Calibri"/>
              </a:rPr>
              <a:t>we</a:t>
            </a:r>
            <a:r>
              <a:rPr sz="3400" spc="28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expect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it </a:t>
            </a:r>
            <a:r>
              <a:rPr sz="3400" spc="-34" dirty="0">
                <a:solidFill>
                  <a:srgbClr val="53536C"/>
                </a:solidFill>
                <a:latin typeface="AWLDDB+Calibri"/>
                <a:cs typeface="AWLDDB+Calibri"/>
              </a:rPr>
              <a:t>to</a:t>
            </a:r>
            <a:r>
              <a:rPr sz="3400" spc="25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be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8413" y="5502261"/>
            <a:ext cx="9755638" cy="1211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50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8" dirty="0">
                <a:solidFill>
                  <a:srgbClr val="53536C"/>
                </a:solidFill>
                <a:latin typeface="AWLDDB+Calibri"/>
                <a:cs typeface="AWLDDB+Calibri"/>
              </a:rPr>
              <a:t>Most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0" dirty="0">
                <a:solidFill>
                  <a:srgbClr val="53536C"/>
                </a:solidFill>
                <a:latin typeface="AWLDDB+Calibri"/>
                <a:cs typeface="AWLDDB+Calibri"/>
              </a:rPr>
              <a:t>frequently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met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in digital and </a:t>
            </a:r>
            <a:r>
              <a:rPr sz="3400" spc="-14" dirty="0">
                <a:solidFill>
                  <a:srgbClr val="53536C"/>
                </a:solidFill>
                <a:latin typeface="AWLDDB+Calibri"/>
                <a:cs typeface="AWLDDB+Calibri"/>
              </a:rPr>
              <a:t>software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 products</a:t>
            </a:r>
          </a:p>
          <a:p>
            <a:pPr marL="0" marR="0">
              <a:lnSpc>
                <a:spcPts val="4150"/>
              </a:lnSpc>
              <a:spcBef>
                <a:spcPts val="886"/>
              </a:spcBef>
              <a:spcAft>
                <a:spcPts val="0"/>
              </a:spcAft>
            </a:pPr>
            <a:r>
              <a:rPr sz="34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400" spc="396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400" spc="-12" dirty="0">
                <a:solidFill>
                  <a:srgbClr val="53536C"/>
                </a:solidFill>
                <a:latin typeface="AWLDDB+Calibri"/>
                <a:cs typeface="AWLDDB+Calibri"/>
              </a:rPr>
              <a:t>Setting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the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exposure</a:t>
            </a:r>
            <a:r>
              <a:rPr sz="3400" spc="10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/ </a:t>
            </a:r>
            <a:r>
              <a:rPr sz="3400" spc="-15" dirty="0">
                <a:solidFill>
                  <a:srgbClr val="53536C"/>
                </a:solidFill>
                <a:latin typeface="AWLDDB+Calibri"/>
                <a:cs typeface="AWLDDB+Calibri"/>
              </a:rPr>
              <a:t>shutter</a:t>
            </a:r>
            <a:r>
              <a:rPr sz="3400" spc="12" dirty="0">
                <a:solidFill>
                  <a:srgbClr val="53536C"/>
                </a:solidFill>
                <a:latin typeface="AWLDDB+Calibri"/>
                <a:cs typeface="AWLDDB+Calibri"/>
              </a:rPr>
              <a:t> </a:t>
            </a:r>
            <a:r>
              <a:rPr sz="3400" dirty="0">
                <a:solidFill>
                  <a:srgbClr val="53536C"/>
                </a:solidFill>
                <a:latin typeface="AWLDDB+Calibri"/>
                <a:cs typeface="AWLDDB+Calibri"/>
              </a:rPr>
              <a:t>speed of a </a:t>
            </a:r>
            <a:r>
              <a:rPr sz="3400" spc="-20" dirty="0">
                <a:solidFill>
                  <a:srgbClr val="53536C"/>
                </a:solidFill>
                <a:latin typeface="AWLDDB+Calibri"/>
                <a:cs typeface="AWLDDB+Calibri"/>
              </a:rPr>
              <a:t>camera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6199" y="708076"/>
            <a:ext cx="3669652" cy="65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2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53536C"/>
                </a:solidFill>
                <a:latin typeface="FLPPGK+Calibri-Bold"/>
                <a:cs typeface="FLPPGK+Calibri-Bold"/>
              </a:rPr>
              <a:t>Design </a:t>
            </a:r>
            <a:r>
              <a:rPr sz="4000" spc="-33" dirty="0">
                <a:solidFill>
                  <a:srgbClr val="53536C"/>
                </a:solidFill>
                <a:latin typeface="FLPPGK+Calibri-Bold"/>
                <a:cs typeface="FLPPGK+Calibri-Bold"/>
              </a:rPr>
              <a:t>for</a:t>
            </a:r>
            <a:r>
              <a:rPr sz="4000" spc="33" dirty="0">
                <a:solidFill>
                  <a:srgbClr val="53536C"/>
                </a:solidFill>
                <a:latin typeface="FLPPGK+Calibri-Bold"/>
                <a:cs typeface="FLPPGK+Calibri-Bold"/>
              </a:rPr>
              <a:t> </a:t>
            </a:r>
            <a:r>
              <a:rPr sz="4000" spc="-18" dirty="0">
                <a:solidFill>
                  <a:srgbClr val="53536C"/>
                </a:solidFill>
                <a:latin typeface="FLPPGK+Calibri-Bold"/>
                <a:cs typeface="FLPPGK+Calibri-Bold"/>
              </a:rPr>
              <a:t>errors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8413" y="2901739"/>
            <a:ext cx="4674134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Admit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that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0" dirty="0">
                <a:solidFill>
                  <a:srgbClr val="53536C"/>
                </a:solidFill>
                <a:latin typeface="DUGJPL+Calibri"/>
                <a:cs typeface="DUGJPL+Calibri"/>
              </a:rPr>
              <a:t>any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possible 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13" y="3498982"/>
            <a:ext cx="8601640" cy="23198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Lower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the possibility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for</a:t>
            </a:r>
            <a:r>
              <a:rPr sz="3100" spc="2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 user </a:t>
            </a:r>
            <a:r>
              <a:rPr sz="3100" spc="-33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34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make</a:t>
            </a:r>
            <a:r>
              <a:rPr sz="3100" spc="27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mistakes</a:t>
            </a:r>
          </a:p>
          <a:p>
            <a:pPr marL="0" marR="0">
              <a:lnSpc>
                <a:spcPts val="3784"/>
              </a:lnSpc>
              <a:spcBef>
                <a:spcPts val="1014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Soften the </a:t>
            </a:r>
            <a:r>
              <a:rPr sz="3100" spc="-27" dirty="0">
                <a:solidFill>
                  <a:srgbClr val="53536C"/>
                </a:solidFill>
                <a:latin typeface="DUGJPL+Calibri"/>
                <a:cs typeface="DUGJPL+Calibri"/>
              </a:rPr>
              <a:t>effect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of a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mistake</a:t>
            </a:r>
            <a:r>
              <a:rPr sz="3100" spc="2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when it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occurs</a:t>
            </a:r>
          </a:p>
          <a:p>
            <a:pPr marL="0" marR="0">
              <a:lnSpc>
                <a:spcPts val="3784"/>
              </a:lnSpc>
              <a:spcBef>
                <a:spcPts val="896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Make</a:t>
            </a:r>
            <a:r>
              <a:rPr sz="3100" spc="2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3" dirty="0">
                <a:solidFill>
                  <a:srgbClr val="53536C"/>
                </a:solidFill>
                <a:latin typeface="DUGJPL+Calibri"/>
                <a:cs typeface="DUGJPL+Calibri"/>
              </a:rPr>
              <a:t>mistakes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0" dirty="0">
                <a:solidFill>
                  <a:srgbClr val="53536C"/>
                </a:solidFill>
                <a:latin typeface="DUGJPL+Calibri"/>
                <a:cs typeface="DUGJPL+Calibri"/>
              </a:rPr>
              <a:t>easy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31" dirty="0">
                <a:solidFill>
                  <a:srgbClr val="53536C"/>
                </a:solidFill>
                <a:latin typeface="DUGJPL+Calibri"/>
                <a:cs typeface="DUGJPL+Calibri"/>
              </a:rPr>
              <a:t>to</a:t>
            </a:r>
            <a:r>
              <a:rPr sz="3100" spc="31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0" dirty="0">
                <a:solidFill>
                  <a:srgbClr val="53536C"/>
                </a:solidFill>
                <a:latin typeface="DUGJPL+Calibri"/>
                <a:cs typeface="DUGJPL+Calibri"/>
              </a:rPr>
              <a:t>discover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and undo</a:t>
            </a:r>
          </a:p>
          <a:p>
            <a:pPr marL="0" marR="0">
              <a:lnSpc>
                <a:spcPts val="3784"/>
              </a:lnSpc>
              <a:spcBef>
                <a:spcPts val="918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Users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neglect warnings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413" y="5909607"/>
            <a:ext cx="7168177" cy="5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84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53536C"/>
                </a:solidFill>
                <a:latin typeface="RHSDTG+Wingdings-Regular"/>
                <a:cs typeface="RHSDTG+Wingdings-Regular"/>
              </a:rPr>
              <a:t>§</a:t>
            </a:r>
            <a:r>
              <a:rPr sz="3100" spc="605" dirty="0">
                <a:solidFill>
                  <a:srgbClr val="53536C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Don’t punish </a:t>
            </a:r>
            <a:r>
              <a:rPr sz="3100" spc="-12" dirty="0">
                <a:solidFill>
                  <a:srgbClr val="53536C"/>
                </a:solidFill>
                <a:latin typeface="DUGJPL+Calibri"/>
                <a:cs typeface="DUGJPL+Calibri"/>
              </a:rPr>
              <a:t>your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15" dirty="0">
                <a:solidFill>
                  <a:srgbClr val="53536C"/>
                </a:solidFill>
                <a:latin typeface="DUGJPL+Calibri"/>
                <a:cs typeface="DUGJPL+Calibri"/>
              </a:rPr>
              <a:t>users</a:t>
            </a:r>
            <a:r>
              <a:rPr sz="3100" spc="15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spc="-28" dirty="0">
                <a:solidFill>
                  <a:srgbClr val="53536C"/>
                </a:solidFill>
                <a:latin typeface="DUGJPL+Calibri"/>
                <a:cs typeface="DUGJPL+Calibri"/>
              </a:rPr>
              <a:t>for</a:t>
            </a:r>
            <a:r>
              <a:rPr sz="3100" spc="23" dirty="0">
                <a:solidFill>
                  <a:srgbClr val="53536C"/>
                </a:solidFill>
                <a:latin typeface="DUGJPL+Calibri"/>
                <a:cs typeface="DUGJPL+Calibri"/>
              </a:rPr>
              <a:t> </a:t>
            </a:r>
            <a:r>
              <a:rPr sz="3100" dirty="0">
                <a:solidFill>
                  <a:srgbClr val="53536C"/>
                </a:solidFill>
                <a:latin typeface="DUGJPL+Calibri"/>
                <a:cs typeface="DUGJPL+Calibri"/>
              </a:rPr>
              <a:t>their </a:t>
            </a:r>
            <a:r>
              <a:rPr sz="3100" spc="-25" dirty="0">
                <a:solidFill>
                  <a:srgbClr val="53536C"/>
                </a:solidFill>
                <a:latin typeface="DUGJPL+Calibri"/>
                <a:cs typeface="DUGJPL+Calibri"/>
              </a:rPr>
              <a:t>mistakes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77656" y="2780049"/>
            <a:ext cx="1588464" cy="443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Handy Tip: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6354" y="3514617"/>
            <a:ext cx="8090548" cy="118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138" marR="0">
              <a:lnSpc>
                <a:spcPts val="3192"/>
              </a:lnSpc>
              <a:spcBef>
                <a:spcPts val="0"/>
              </a:spcBef>
              <a:spcAft>
                <a:spcPts val="0"/>
              </a:spcAft>
            </a:pPr>
            <a:r>
              <a:rPr sz="2400" spc="-231" dirty="0">
                <a:solidFill>
                  <a:srgbClr val="FFFFFF"/>
                </a:solidFill>
                <a:latin typeface="HNIMEU+SegoeUI"/>
                <a:cs typeface="HNIMEU+SegoeUI"/>
              </a:rPr>
              <a:t>To</a:t>
            </a:r>
            <a:r>
              <a:rPr sz="2400" spc="243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understand more about your area of choice for your</a:t>
            </a:r>
          </a:p>
          <a:p>
            <a:pPr marL="116738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project and the types of users who may be attracted to</a:t>
            </a:r>
            <a:r>
              <a:rPr sz="2400" spc="12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it,</a:t>
            </a:r>
          </a:p>
          <a:p>
            <a:pPr marL="0" marR="0">
              <a:lnSpc>
                <a:spcPts val="2904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create a</a:t>
            </a:r>
            <a:r>
              <a:rPr sz="2400" spc="10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survey and try to</a:t>
            </a:r>
            <a:r>
              <a:rPr sz="2400" spc="12" dirty="0">
                <a:solidFill>
                  <a:srgbClr val="FFFFFF"/>
                </a:solidFill>
                <a:latin typeface="HNIMEU+SegoeUI"/>
                <a:cs typeface="HNIMEU+SegoeUI"/>
              </a:rPr>
              <a:t> </a:t>
            </a:r>
            <a:r>
              <a:rPr sz="2400" dirty="0">
                <a:solidFill>
                  <a:srgbClr val="FFFFFF"/>
                </a:solidFill>
                <a:latin typeface="HNIMEU+SegoeUI"/>
                <a:cs typeface="HNIMEU+SegoeUI"/>
              </a:rPr>
              <a:t>collect at least 20 responses to it.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4546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4546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Partners </a:t>
            </a:r>
          </a:p>
        </p:txBody>
      </p:sp>
      <p:pic>
        <p:nvPicPr>
          <p:cNvPr id="11" name="Picture 10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F513F9D-96CA-450A-B524-ED80E508F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97" y="1549054"/>
            <a:ext cx="3362242" cy="1021858"/>
          </a:xfrm>
          <a:prstGeom prst="rect">
            <a:avLst/>
          </a:prstGeom>
        </p:spPr>
      </p:pic>
      <p:pic>
        <p:nvPicPr>
          <p:cNvPr id="13" name="Graphic 12">
            <a:hlinkClick r:id="rId5"/>
            <a:extLst>
              <a:ext uri="{FF2B5EF4-FFF2-40B4-BE49-F238E27FC236}">
                <a16:creationId xmlns:a16="http://schemas.microsoft.com/office/drawing/2014/main" id="{A0D618CE-F561-4F9C-A449-4A92AEA7F0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784" y="1401468"/>
            <a:ext cx="3038849" cy="1225573"/>
          </a:xfrm>
          <a:prstGeom prst="rect">
            <a:avLst/>
          </a:prstGeom>
        </p:spPr>
      </p:pic>
      <p:pic>
        <p:nvPicPr>
          <p:cNvPr id="15" name="Graphic 14">
            <a:hlinkClick r:id="rId8"/>
            <a:extLst>
              <a:ext uri="{FF2B5EF4-FFF2-40B4-BE49-F238E27FC236}">
                <a16:creationId xmlns:a16="http://schemas.microsoft.com/office/drawing/2014/main" id="{6899B820-8F4B-4E18-A1DD-691E23008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7476" y="3555232"/>
            <a:ext cx="3774314" cy="2020368"/>
          </a:xfrm>
          <a:prstGeom prst="rect">
            <a:avLst/>
          </a:prstGeom>
        </p:spPr>
      </p:pic>
      <p:pic>
        <p:nvPicPr>
          <p:cNvPr id="17" name="Picture 16" descr="Text, logo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6B4F8FE6-4004-4613-B742-D7F7E15CE2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7" y="2816213"/>
            <a:ext cx="3809613" cy="1225573"/>
          </a:xfrm>
          <a:prstGeom prst="rect">
            <a:avLst/>
          </a:prstGeom>
        </p:spPr>
      </p:pic>
      <p:pic>
        <p:nvPicPr>
          <p:cNvPr id="19" name="Graphic 18">
            <a:hlinkClick r:id="rId13"/>
            <a:extLst>
              <a:ext uri="{FF2B5EF4-FFF2-40B4-BE49-F238E27FC236}">
                <a16:creationId xmlns:a16="http://schemas.microsoft.com/office/drawing/2014/main" id="{61EC62FD-36BF-4851-A4F6-7BD04BED00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7423" y="1777370"/>
            <a:ext cx="3362242" cy="472676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6389B673-88C6-400A-A3CC-2F8020DB39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80" y="2604167"/>
            <a:ext cx="3617188" cy="1808594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723A322A-7917-47DE-AFC3-69FFCBF7BC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7" y="4976277"/>
            <a:ext cx="3612163" cy="1298121"/>
          </a:xfrm>
          <a:prstGeom prst="rect">
            <a:avLst/>
          </a:prstGeom>
        </p:spPr>
      </p:pic>
      <p:pic>
        <p:nvPicPr>
          <p:cNvPr id="25" name="Picture 24">
            <a:hlinkClick r:id="rId20"/>
            <a:extLst>
              <a:ext uri="{FF2B5EF4-FFF2-40B4-BE49-F238E27FC236}">
                <a16:creationId xmlns:a16="http://schemas.microsoft.com/office/drawing/2014/main" id="{C1BC0A0E-2AE0-4F68-9FD0-0329FE2FAA5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48" y="4409898"/>
            <a:ext cx="3427778" cy="164083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D17A692A-85B6-4C6F-BA45-EF8EE79D01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" y="4581270"/>
            <a:ext cx="3506189" cy="1972232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07BD9176-3ADE-42BB-A38F-A9291C9DD51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16" y="2927689"/>
            <a:ext cx="3253764" cy="16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Uni Creative">
  <a:themeElements>
    <a:clrScheme name="Custom 1">
      <a:dk1>
        <a:srgbClr val="54546D"/>
      </a:dk1>
      <a:lt1>
        <a:srgbClr val="B78BD5"/>
      </a:lt1>
      <a:dk2>
        <a:srgbClr val="9B5DC6"/>
      </a:dk2>
      <a:lt2>
        <a:srgbClr val="FFFFFF"/>
      </a:lt2>
      <a:accent1>
        <a:srgbClr val="815DC6"/>
      </a:accent1>
      <a:accent2>
        <a:srgbClr val="00B050"/>
      </a:accent2>
      <a:accent3>
        <a:srgbClr val="826DDD"/>
      </a:accent3>
      <a:accent4>
        <a:srgbClr val="665EB8"/>
      </a:accent4>
      <a:accent5>
        <a:srgbClr val="45A5ED"/>
      </a:accent5>
      <a:accent6>
        <a:srgbClr val="5982DB"/>
      </a:accent6>
      <a:hlink>
        <a:srgbClr val="B182D3"/>
      </a:hlink>
      <a:folHlink>
        <a:srgbClr val="666699"/>
      </a:folHlink>
    </a:clrScheme>
    <a:fontScheme name="SoftUni Creativ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2604</Words>
  <Application>Microsoft Office PowerPoint</Application>
  <PresentationFormat>Широк екран</PresentationFormat>
  <Paragraphs>543</Paragraphs>
  <Slides>96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21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96</vt:i4>
      </vt:variant>
    </vt:vector>
  </HeadingPairs>
  <TitlesOfParts>
    <vt:vector size="119" baseType="lpstr">
      <vt:lpstr>JMUJBV+SegoeUI</vt:lpstr>
      <vt:lpstr>FANNHV+Calibri</vt:lpstr>
      <vt:lpstr>IBTSVV+Lato-Regular</vt:lpstr>
      <vt:lpstr>QLDBVH+ArialMT</vt:lpstr>
      <vt:lpstr>AWLDDB+Calibri</vt:lpstr>
      <vt:lpstr>DUGJPL+Calibri</vt:lpstr>
      <vt:lpstr>HDPASI+Calibri</vt:lpstr>
      <vt:lpstr>NNEVJL+Lato-Regular</vt:lpstr>
      <vt:lpstr>ETSTEG+CambriaMath</vt:lpstr>
      <vt:lpstr>Consolas</vt:lpstr>
      <vt:lpstr>Wingdings</vt:lpstr>
      <vt:lpstr>FLPPGK+Calibri-Bold</vt:lpstr>
      <vt:lpstr>Arial</vt:lpstr>
      <vt:lpstr>KIONUC+Lato-Regular</vt:lpstr>
      <vt:lpstr>Times New Roman</vt:lpstr>
      <vt:lpstr>RHSDTG+Wingdings-Regular</vt:lpstr>
      <vt:lpstr>Wingdings 2</vt:lpstr>
      <vt:lpstr>HNIMEU+SegoeUI</vt:lpstr>
      <vt:lpstr>Lato Light</vt:lpstr>
      <vt:lpstr>URLWDW+SegoeUI-Bold</vt:lpstr>
      <vt:lpstr>Calibri</vt:lpstr>
      <vt:lpstr>Theme Office</vt:lpstr>
      <vt:lpstr>SoftUni Creative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SoftUni Partners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NevZ</dc:creator>
  <cp:lastModifiedBy>Тодор Русков</cp:lastModifiedBy>
  <cp:revision>3</cp:revision>
  <dcterms:modified xsi:type="dcterms:W3CDTF">2020-12-01T14:50:08Z</dcterms:modified>
</cp:coreProperties>
</file>